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332" r:id="rId2"/>
    <p:sldId id="333" r:id="rId3"/>
    <p:sldId id="824" r:id="rId4"/>
    <p:sldId id="259" r:id="rId5"/>
    <p:sldId id="776" r:id="rId6"/>
    <p:sldId id="777" r:id="rId7"/>
    <p:sldId id="821" r:id="rId8"/>
    <p:sldId id="825" r:id="rId9"/>
    <p:sldId id="780" r:id="rId10"/>
    <p:sldId id="826" r:id="rId11"/>
    <p:sldId id="830" r:id="rId12"/>
    <p:sldId id="829" r:id="rId13"/>
    <p:sldId id="822" r:id="rId14"/>
    <p:sldId id="801" r:id="rId15"/>
    <p:sldId id="752" r:id="rId16"/>
    <p:sldId id="7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FEE"/>
    <a:srgbClr val="E8F0FB"/>
    <a:srgbClr val="FBE9E9"/>
    <a:srgbClr val="000000"/>
    <a:srgbClr val="EBF3E2"/>
    <a:srgbClr val="E4EDFC"/>
    <a:srgbClr val="E00000"/>
    <a:srgbClr val="FFF2CD"/>
    <a:srgbClr val="FBEFD6"/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69932"/>
  </p:normalViewPr>
  <p:slideViewPr>
    <p:cSldViewPr snapToGrid="0">
      <p:cViewPr varScale="1">
        <p:scale>
          <a:sx n="82" d="100"/>
          <a:sy n="82" d="100"/>
        </p:scale>
        <p:origin x="2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onghyun Woo" userId="30b839fe2bee2268" providerId="LiveId" clId="{E0CB2151-0012-5492-8D40-5A3BF07434A7}"/>
    <pc:docChg chg="delSld modSld">
      <pc:chgData name="Jeonghyun Woo" userId="30b839fe2bee2268" providerId="LiveId" clId="{E0CB2151-0012-5492-8D40-5A3BF07434A7}" dt="2026-07-03T04:46:58.082" v="14" actId="2696"/>
      <pc:docMkLst>
        <pc:docMk/>
      </pc:docMkLst>
      <pc:sldChg chg="modNotesTx">
        <pc:chgData name="Jeonghyun Woo" userId="30b839fe2bee2268" providerId="LiveId" clId="{E0CB2151-0012-5492-8D40-5A3BF07434A7}" dt="2026-07-03T04:46:10.764" v="2" actId="20577"/>
        <pc:sldMkLst>
          <pc:docMk/>
          <pc:sldMk cId="4150659328" sldId="259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4164102336" sldId="275"/>
        </pc:sldMkLst>
      </pc:sldChg>
      <pc:sldChg chg="modNotesTx">
        <pc:chgData name="Jeonghyun Woo" userId="30b839fe2bee2268" providerId="LiveId" clId="{E0CB2151-0012-5492-8D40-5A3BF07434A7}" dt="2026-07-03T04:46:04.275" v="0" actId="20577"/>
        <pc:sldMkLst>
          <pc:docMk/>
          <pc:sldMk cId="4214605859" sldId="333"/>
        </pc:sldMkLst>
      </pc:sldChg>
      <pc:sldChg chg="modNotesTx">
        <pc:chgData name="Jeonghyun Woo" userId="30b839fe2bee2268" providerId="LiveId" clId="{E0CB2151-0012-5492-8D40-5A3BF07434A7}" dt="2026-07-03T04:46:51.014" v="13" actId="20577"/>
        <pc:sldMkLst>
          <pc:docMk/>
          <pc:sldMk cId="2789821905" sldId="752"/>
        </pc:sldMkLst>
      </pc:sldChg>
      <pc:sldChg chg="modNotesTx">
        <pc:chgData name="Jeonghyun Woo" userId="30b839fe2bee2268" providerId="LiveId" clId="{E0CB2151-0012-5492-8D40-5A3BF07434A7}" dt="2026-07-03T04:46:13.562" v="3" actId="20577"/>
        <pc:sldMkLst>
          <pc:docMk/>
          <pc:sldMk cId="890900201" sldId="776"/>
        </pc:sldMkLst>
      </pc:sldChg>
      <pc:sldChg chg="modNotesTx">
        <pc:chgData name="Jeonghyun Woo" userId="30b839fe2bee2268" providerId="LiveId" clId="{E0CB2151-0012-5492-8D40-5A3BF07434A7}" dt="2026-07-03T04:46:16.645" v="4" actId="20577"/>
        <pc:sldMkLst>
          <pc:docMk/>
          <pc:sldMk cId="3143459070" sldId="777"/>
        </pc:sldMkLst>
      </pc:sldChg>
      <pc:sldChg chg="modNotesTx">
        <pc:chgData name="Jeonghyun Woo" userId="30b839fe2bee2268" providerId="LiveId" clId="{E0CB2151-0012-5492-8D40-5A3BF07434A7}" dt="2026-07-03T04:46:26.321" v="7" actId="20577"/>
        <pc:sldMkLst>
          <pc:docMk/>
          <pc:sldMk cId="161438719" sldId="780"/>
        </pc:sldMkLst>
      </pc:sldChg>
      <pc:sldChg chg="modNotesTx">
        <pc:chgData name="Jeonghyun Woo" userId="30b839fe2bee2268" providerId="LiveId" clId="{E0CB2151-0012-5492-8D40-5A3BF07434A7}" dt="2026-07-03T04:46:48.697" v="12" actId="20577"/>
        <pc:sldMkLst>
          <pc:docMk/>
          <pc:sldMk cId="1133812527" sldId="801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12211117" sldId="802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840337786" sldId="803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530892815" sldId="804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3631615538" sldId="805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2498107872" sldId="806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4077033186" sldId="807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2739641575" sldId="808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081487973" sldId="809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4123874877" sldId="811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21774453" sldId="812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2272815975" sldId="813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1716887366" sldId="814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2346755459" sldId="815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776007043" sldId="816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599331230" sldId="817"/>
        </pc:sldMkLst>
      </pc:sldChg>
      <pc:sldChg chg="modNotesTx">
        <pc:chgData name="Jeonghyun Woo" userId="30b839fe2bee2268" providerId="LiveId" clId="{E0CB2151-0012-5492-8D40-5A3BF07434A7}" dt="2026-07-03T04:46:19.394" v="5" actId="20577"/>
        <pc:sldMkLst>
          <pc:docMk/>
          <pc:sldMk cId="3283506161" sldId="821"/>
        </pc:sldMkLst>
      </pc:sldChg>
      <pc:sldChg chg="modNotesTx">
        <pc:chgData name="Jeonghyun Woo" userId="30b839fe2bee2268" providerId="LiveId" clId="{E0CB2151-0012-5492-8D40-5A3BF07434A7}" dt="2026-07-03T04:46:46.229" v="11" actId="20577"/>
        <pc:sldMkLst>
          <pc:docMk/>
          <pc:sldMk cId="1431557682" sldId="822"/>
        </pc:sldMkLst>
      </pc:sldChg>
      <pc:sldChg chg="del">
        <pc:chgData name="Jeonghyun Woo" userId="30b839fe2bee2268" providerId="LiveId" clId="{E0CB2151-0012-5492-8D40-5A3BF07434A7}" dt="2026-07-03T04:46:58.082" v="14" actId="2696"/>
        <pc:sldMkLst>
          <pc:docMk/>
          <pc:sldMk cId="3685926825" sldId="823"/>
        </pc:sldMkLst>
      </pc:sldChg>
      <pc:sldChg chg="modNotesTx">
        <pc:chgData name="Jeonghyun Woo" userId="30b839fe2bee2268" providerId="LiveId" clId="{E0CB2151-0012-5492-8D40-5A3BF07434A7}" dt="2026-07-03T04:46:07.793" v="1" actId="20577"/>
        <pc:sldMkLst>
          <pc:docMk/>
          <pc:sldMk cId="1915393926" sldId="824"/>
        </pc:sldMkLst>
      </pc:sldChg>
      <pc:sldChg chg="modNotesTx">
        <pc:chgData name="Jeonghyun Woo" userId="30b839fe2bee2268" providerId="LiveId" clId="{E0CB2151-0012-5492-8D40-5A3BF07434A7}" dt="2026-07-03T04:46:22.769" v="6" actId="20577"/>
        <pc:sldMkLst>
          <pc:docMk/>
          <pc:sldMk cId="726075497" sldId="825"/>
        </pc:sldMkLst>
      </pc:sldChg>
      <pc:sldChg chg="modNotesTx">
        <pc:chgData name="Jeonghyun Woo" userId="30b839fe2bee2268" providerId="LiveId" clId="{E0CB2151-0012-5492-8D40-5A3BF07434A7}" dt="2026-07-03T04:46:29.098" v="8" actId="20577"/>
        <pc:sldMkLst>
          <pc:docMk/>
          <pc:sldMk cId="3976166590" sldId="826"/>
        </pc:sldMkLst>
      </pc:sldChg>
      <pc:sldChg chg="modNotesTx">
        <pc:chgData name="Jeonghyun Woo" userId="30b839fe2bee2268" providerId="LiveId" clId="{E0CB2151-0012-5492-8D40-5A3BF07434A7}" dt="2026-07-03T04:46:43.184" v="10" actId="20577"/>
        <pc:sldMkLst>
          <pc:docMk/>
          <pc:sldMk cId="3301110424" sldId="829"/>
        </pc:sldMkLst>
      </pc:sldChg>
      <pc:sldChg chg="modNotesTx">
        <pc:chgData name="Jeonghyun Woo" userId="30b839fe2bee2268" providerId="LiveId" clId="{E0CB2151-0012-5492-8D40-5A3BF07434A7}" dt="2026-07-03T04:46:31.887" v="9" actId="20577"/>
        <pc:sldMkLst>
          <pc:docMk/>
          <pc:sldMk cId="1432778430" sldId="83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6095550552531"/>
          <c:y val="8.2656054507314905E-2"/>
          <c:w val="0.77889718641167105"/>
          <c:h val="0.77865967211056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Double-Sided RowHammer Threshold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/>
          </c:spPr>
          <c:invertIfNegative val="0"/>
          <c:dLbls>
            <c:numFmt formatCode="0.0\K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DDR3-Old 
(2012)</c:v>
                </c:pt>
                <c:pt idx="1">
                  <c:v>DDR3-New
(2015)</c:v>
                </c:pt>
                <c:pt idx="2">
                  <c:v>DDR4-Old
(2017)</c:v>
                </c:pt>
                <c:pt idx="3">
                  <c:v>DDR4-New
(2019)</c:v>
                </c:pt>
                <c:pt idx="4">
                  <c:v>LPDDR4-1y
(2020)</c:v>
                </c:pt>
                <c:pt idx="5">
                  <c:v>Future DRAM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7-6C4B-99FF-7D85BC4192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288895"/>
        <c:axId val="1389290687"/>
      </c:barChart>
      <c:catAx>
        <c:axId val="138928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389290687"/>
        <c:crosses val="autoZero"/>
        <c:auto val="1"/>
        <c:lblAlgn val="ctr"/>
        <c:lblOffset val="100"/>
        <c:noMultiLvlLbl val="0"/>
      </c:catAx>
      <c:valAx>
        <c:axId val="1389290687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Double-Sided </a:t>
                </a:r>
                <a:r>
                  <a:rPr lang="en-US" sz="1600" err="1"/>
                  <a:t>RowHammer</a:t>
                </a:r>
                <a:r>
                  <a:rPr lang="en-US" sz="1600"/>
                  <a:t> Threshold (T</a:t>
                </a:r>
                <a:r>
                  <a:rPr lang="en-US" sz="1600" baseline="-25000"/>
                  <a:t>RH-D</a:t>
                </a:r>
                <a:r>
                  <a:rPr lang="en-US" sz="1600" baseline="0"/>
                  <a:t>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3892888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6095550552531"/>
          <c:y val="8.2656054507314905E-2"/>
          <c:w val="0.77889718641167105"/>
          <c:h val="0.77865967211056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Double-Sided RowHammer Threshold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/>
          </c:spPr>
          <c:invertIfNegative val="0"/>
          <c:dLbls>
            <c:numFmt formatCode="0.0\K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DDR3-Old 
(2012)</c:v>
                </c:pt>
                <c:pt idx="1">
                  <c:v>DDR3-New
(2015)</c:v>
                </c:pt>
                <c:pt idx="2">
                  <c:v>DDR4-Old
(2017)</c:v>
                </c:pt>
                <c:pt idx="3">
                  <c:v>DDR4-New
(2019)</c:v>
                </c:pt>
                <c:pt idx="4">
                  <c:v>LPDDR4-1y
(2020)</c:v>
                </c:pt>
                <c:pt idx="5">
                  <c:v>Future DRAM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F541-BAE7-3739DCC31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9288895"/>
        <c:axId val="1389290687"/>
      </c:barChart>
      <c:catAx>
        <c:axId val="138928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389290687"/>
        <c:crosses val="autoZero"/>
        <c:auto val="1"/>
        <c:lblAlgn val="ctr"/>
        <c:lblOffset val="100"/>
        <c:noMultiLvlLbl val="0"/>
      </c:catAx>
      <c:valAx>
        <c:axId val="1389290687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Double-Sided </a:t>
                </a:r>
                <a:r>
                  <a:rPr lang="en-US" sz="1600" err="1"/>
                  <a:t>RowHammer</a:t>
                </a:r>
                <a:r>
                  <a:rPr lang="en-US" sz="1600"/>
                  <a:t> Threshold (T</a:t>
                </a:r>
                <a:r>
                  <a:rPr lang="en-US" sz="1600" baseline="-25000"/>
                  <a:t>RH-D</a:t>
                </a:r>
                <a:r>
                  <a:rPr lang="en-US" sz="1600" baseline="0"/>
                  <a:t>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3892888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6067019400353"/>
          <c:y val="9.9808986458492621E-2"/>
          <c:w val="0.78540088183421519"/>
          <c:h val="0.62547197923487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761-AB46-95D6-F80CA25360CC}"/>
                </c:ext>
              </c:extLst>
            </c:dLbl>
            <c:dLbl>
              <c:idx val="3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761-AB46-95D6-F80CA25360C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3200</c:v>
                </c:pt>
                <c:pt idx="1">
                  <c:v>4800</c:v>
                </c:pt>
                <c:pt idx="2">
                  <c:v>6400</c:v>
                </c:pt>
                <c:pt idx="3">
                  <c:v>8000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3.0188513534876948E-2</c:v>
                </c:pt>
                <c:pt idx="1">
                  <c:v>7.7581895999933037E-2</c:v>
                </c:pt>
                <c:pt idx="2">
                  <c:v>0.12454217572131598</c:v>
                </c:pt>
                <c:pt idx="3">
                  <c:v>0.19061558379291099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1-AB46-95D6-F80CA25360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268543"/>
        <c:axId val="924263167"/>
      </c:barChart>
      <c:catAx>
        <c:axId val="924268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DDR5 Interface Speed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3167"/>
        <c:crosses val="autoZero"/>
        <c:auto val="1"/>
        <c:lblAlgn val="ctr"/>
        <c:lblOffset val="100"/>
        <c:noMultiLvlLbl val="0"/>
      </c:catAx>
      <c:valAx>
        <c:axId val="924263167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Performance Slowdown</a:t>
                </a:r>
              </a:p>
            </c:rich>
          </c:tx>
          <c:layout>
            <c:manualLayout>
              <c:xMode val="edge"/>
              <c:yMode val="edge"/>
              <c:x val="9.9267391021600586E-3"/>
              <c:y val="0.15280831588935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6067019400353"/>
          <c:y val="0.10260562859515031"/>
          <c:w val="0.78540088183421519"/>
          <c:h val="0.73227181079744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Slowdown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2CD"/>
              </a:solidFill>
              <a:ln w="2857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804F-81EE-5FE5A2A3E066}"/>
              </c:ext>
            </c:extLst>
          </c:dPt>
          <c:dLbls>
            <c:dLbl>
              <c:idx val="0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825-F74F-A937-BD76B3182AAC}"/>
                </c:ext>
              </c:extLst>
            </c:dLbl>
            <c:dLbl>
              <c:idx val="1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D6-804F-81EE-5FE5A2A3E06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PRAC</c:v>
                </c:pt>
                <c:pt idx="1">
                  <c:v>MINT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0.19061558379291099</c:v>
                </c:pt>
                <c:pt idx="1">
                  <c:v>8.6290706744700518E-3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804F-81EE-5FE5A2A3E0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268543"/>
        <c:axId val="924263167"/>
      </c:barChart>
      <c:catAx>
        <c:axId val="92426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3167"/>
        <c:crosses val="autoZero"/>
        <c:auto val="1"/>
        <c:lblAlgn val="ctr"/>
        <c:lblOffset val="100"/>
        <c:noMultiLvlLbl val="0"/>
      </c:catAx>
      <c:valAx>
        <c:axId val="924263167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Performance Slowdown</a:t>
                </a:r>
              </a:p>
            </c:rich>
          </c:tx>
          <c:layout>
            <c:manualLayout>
              <c:xMode val="edge"/>
              <c:yMode val="edge"/>
              <c:x val="9.9267391021600586E-3"/>
              <c:y val="0.15280831588935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63192586497821"/>
          <c:y val="0.23094387258197355"/>
          <c:w val="0.77899404791095661"/>
          <c:h val="0.51714239423202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0.19061558379291099</c:v>
                </c:pt>
                <c:pt idx="1">
                  <c:v>0.19061558379291099</c:v>
                </c:pt>
                <c:pt idx="2">
                  <c:v>0.19061558379291099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804F-81EE-5FE5A2A3E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MINT</c:v>
                </c:pt>
              </c:strCache>
            </c:strRef>
          </c:tx>
          <c:spPr>
            <a:solidFill>
              <a:srgbClr val="FFF2CD"/>
            </a:solidFill>
            <a:ln w="28575"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04-8A49-9B3B-B5C206EDE661}"/>
                </c:ext>
              </c:extLst>
            </c:dLbl>
            <c:dLbl>
              <c:idx val="1"/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latin typeface="Merriweather 18pt" pitchFamily="2" charset="77"/>
                      <a:ea typeface="Merriweather 18pt" pitchFamily="2" charset="77"/>
                      <a:cs typeface="Merriweather 18pt" pitchFamily="2" charset="77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E04-8A49-9B3B-B5C206EDE66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8.6290706744700518E-3</c:v>
                </c:pt>
                <c:pt idx="1">
                  <c:v>5.6249785182282963E-2</c:v>
                </c:pt>
                <c:pt idx="2">
                  <c:v>0.15181925892572801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9-B841-A3F6-2FE7B24B02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268543"/>
        <c:axId val="924263167"/>
      </c:barChart>
      <c:catAx>
        <c:axId val="924268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Double-Sided </a:t>
                </a:r>
                <a:r>
                  <a:rPr lang="en-US" sz="1600" err="1"/>
                  <a:t>RowHammer</a:t>
                </a:r>
                <a:r>
                  <a:rPr lang="en-US" sz="1600"/>
                  <a:t> Threshold (T</a:t>
                </a:r>
                <a:r>
                  <a:rPr lang="en-US" sz="1600" baseline="-25000"/>
                  <a:t>RH-D</a:t>
                </a:r>
                <a:r>
                  <a:rPr lang="en-US" sz="16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3167"/>
        <c:crosses val="autoZero"/>
        <c:auto val="1"/>
        <c:lblAlgn val="ctr"/>
        <c:lblOffset val="100"/>
        <c:noMultiLvlLbl val="0"/>
      </c:catAx>
      <c:valAx>
        <c:axId val="924263167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Performance Slowdown</a:t>
                </a:r>
              </a:p>
            </c:rich>
          </c:tx>
          <c:layout>
            <c:manualLayout>
              <c:xMode val="edge"/>
              <c:yMode val="edge"/>
              <c:x val="9.9267391021600586E-3"/>
              <c:y val="0.15280831588935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854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450486138734348"/>
          <c:y val="0"/>
          <c:w val="0.33099027722531299"/>
          <c:h val="0.1022843759356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DRAM Rows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6-5447-AD01-95710DEA813E}"/>
              </c:ext>
            </c:extLst>
          </c:dPt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8</c:v>
                </c:pt>
                <c:pt idx="10">
                  <c:v>5</c:v>
                </c:pt>
                <c:pt idx="11">
                  <c:v>70</c:v>
                </c:pt>
                <c:pt idx="12">
                  <c:v>150</c:v>
                </c:pt>
                <c:pt idx="1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6-5447-AD01-95710DEA8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9295359"/>
        <c:axId val="1919290879"/>
      </c:barChart>
      <c:catAx>
        <c:axId val="191929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DRAM Rows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919290879"/>
        <c:crosses val="autoZero"/>
        <c:auto val="1"/>
        <c:lblAlgn val="ctr"/>
        <c:lblOffset val="100"/>
        <c:noMultiLvlLbl val="0"/>
      </c:catAx>
      <c:valAx>
        <c:axId val="1919290879"/>
        <c:scaling>
          <c:orientation val="minMax"/>
          <c:max val="2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Activations per Refresh Window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919295359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63192586497821"/>
          <c:y val="0.10367888644853746"/>
          <c:w val="0.77899404791095661"/>
          <c:h val="0.64440722935493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0.19061558379291099</c:v>
                </c:pt>
                <c:pt idx="1">
                  <c:v>0.19061558379291099</c:v>
                </c:pt>
                <c:pt idx="2">
                  <c:v>0.19061558379291099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804F-81EE-5FE5A2A3E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MINT</c:v>
                </c:pt>
              </c:strCache>
            </c:strRef>
          </c:tx>
          <c:spPr>
            <a:solidFill>
              <a:srgbClr val="FFF2CD"/>
            </a:solidFill>
            <a:ln w="28575">
              <a:solidFill>
                <a:schemeClr val="accent4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6590162842412743E-17"/>
                  <c:y val="3.62188646098907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A7-254A-AA3E-2BD6399FC945}"/>
                </c:ext>
              </c:extLst>
            </c:dLbl>
            <c:dLbl>
              <c:idx val="2"/>
              <c:layout>
                <c:manualLayout>
                  <c:x val="9.4463087061123201E-3"/>
                  <c:y val="-3.32002423603676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7-254A-AA3E-2BD6399FC9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4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8.6290706744700518E-3</c:v>
                </c:pt>
                <c:pt idx="1">
                  <c:v>5.6249785182282963E-2</c:v>
                </c:pt>
                <c:pt idx="2">
                  <c:v>0.15181925892572801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9-B841-A3F6-2FE7B24B02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PrISM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169463059168436E-2"/>
                  <c:y val="7.2437729219781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A7-254A-AA3E-2BD6399FC945}"/>
                </c:ext>
              </c:extLst>
            </c:dLbl>
            <c:dLbl>
              <c:idx val="1"/>
              <c:layout>
                <c:manualLayout>
                  <c:x val="1.1807885882640312E-2"/>
                  <c:y val="7.2437729219782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7-254A-AA3E-2BD6399FC945}"/>
                </c:ext>
              </c:extLst>
            </c:dLbl>
            <c:dLbl>
              <c:idx val="2"/>
              <c:layout>
                <c:manualLayout>
                  <c:x val="9.4463087061123201E-3"/>
                  <c:y val="1.0865659382967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7-254A-AA3E-2BD6399FC9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7.2019840959702819E-4</c:v>
                </c:pt>
                <c:pt idx="1">
                  <c:v>3.045422501572026E-3</c:v>
                </c:pt>
                <c:pt idx="2">
                  <c:v>2.1319203765491013E-2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7-254A-AA3E-2BD6399FC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268543"/>
        <c:axId val="924263167"/>
      </c:barChart>
      <c:catAx>
        <c:axId val="924268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Double-Sided </a:t>
                </a:r>
                <a:r>
                  <a:rPr lang="en-US" sz="1600" err="1"/>
                  <a:t>RowHammer</a:t>
                </a:r>
                <a:r>
                  <a:rPr lang="en-US" sz="1600"/>
                  <a:t> Threshold (T</a:t>
                </a:r>
                <a:r>
                  <a:rPr lang="en-US" sz="1600" baseline="-25000"/>
                  <a:t>RH-D</a:t>
                </a:r>
                <a:r>
                  <a:rPr lang="en-US" sz="16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3167"/>
        <c:crosses val="autoZero"/>
        <c:auto val="1"/>
        <c:lblAlgn val="ctr"/>
        <c:lblOffset val="100"/>
        <c:noMultiLvlLbl val="0"/>
      </c:catAx>
      <c:valAx>
        <c:axId val="924263167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Performance Slowdown</a:t>
                </a:r>
              </a:p>
            </c:rich>
          </c:tx>
          <c:layout>
            <c:manualLayout>
              <c:xMode val="edge"/>
              <c:yMode val="edge"/>
              <c:x val="9.9267391021600586E-3"/>
              <c:y val="0.15280831588935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854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156625376876"/>
          <c:y val="0.10453014924135939"/>
          <c:w val="0.83331039938175022"/>
          <c:h val="0.64355564276493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PRAC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2437729219782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0-1348-B973-EF62F82D30E9}"/>
                </c:ext>
              </c:extLst>
            </c:dLbl>
            <c:dLbl>
              <c:idx val="1"/>
              <c:layout>
                <c:manualLayout>
                  <c:x val="-8.6590162842412743E-17"/>
                  <c:y val="7.2437729219782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0-1348-B973-EF62F82D30E9}"/>
                </c:ext>
              </c:extLst>
            </c:dLbl>
            <c:dLbl>
              <c:idx val="2"/>
              <c:layout>
                <c:manualLayout>
                  <c:x val="-8.6590162842412743E-17"/>
                  <c:y val="7.2437729219782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0-1348-B973-EF62F82D30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804F-81EE-5FE5A2A3E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MINT</c:v>
                </c:pt>
              </c:strCache>
            </c:strRef>
          </c:tx>
          <c:spPr>
            <a:solidFill>
              <a:srgbClr val="FFF2CD"/>
            </a:solidFill>
            <a:ln w="28575"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865659382967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10-1348-B973-EF62F82D30E9}"/>
                </c:ext>
              </c:extLst>
            </c:dLbl>
            <c:dLbl>
              <c:idx val="1"/>
              <c:layout>
                <c:manualLayout>
                  <c:x val="0"/>
                  <c:y val="1.0865659382967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A7-254A-AA3E-2BD6399FC945}"/>
                </c:ext>
              </c:extLst>
            </c:dLbl>
            <c:dLbl>
              <c:idx val="2"/>
              <c:layout>
                <c:manualLayout>
                  <c:x val="-1.7318032568482549E-16"/>
                  <c:y val="1.4487545843956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7-254A-AA3E-2BD6399FC9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4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0.486636132019512</c:v>
                </c:pt>
                <c:pt idx="1">
                  <c:v>2.5524899823261902</c:v>
                </c:pt>
                <c:pt idx="2">
                  <c:v>6.8197131594719496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9-B841-A3F6-2FE7B24B02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PrISM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8656593829674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A7-254A-AA3E-2BD6399FC945}"/>
                </c:ext>
              </c:extLst>
            </c:dLbl>
            <c:dLbl>
              <c:idx val="1"/>
              <c:layout>
                <c:manualLayout>
                  <c:x val="-8.6590162842412743E-17"/>
                  <c:y val="1.4487545843956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7-254A-AA3E-2BD6399FC945}"/>
                </c:ext>
              </c:extLst>
            </c:dLbl>
            <c:dLbl>
              <c:idx val="2"/>
              <c:layout>
                <c:manualLayout>
                  <c:x val="-1.7318032568482549E-16"/>
                  <c:y val="1.8109432304945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7-254A-AA3E-2BD6399FC9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3.3571762558610899E-2</c:v>
                </c:pt>
                <c:pt idx="1">
                  <c:v>6.1542837175408802E-2</c:v>
                </c:pt>
                <c:pt idx="2">
                  <c:v>0.99528900178921198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7-254A-AA3E-2BD6399FC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4268543"/>
        <c:axId val="924263167"/>
      </c:barChart>
      <c:catAx>
        <c:axId val="924268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Double-Sided </a:t>
                </a:r>
                <a:r>
                  <a:rPr lang="en-US" sz="1600" err="1"/>
                  <a:t>RowHammer</a:t>
                </a:r>
                <a:r>
                  <a:rPr lang="en-US" sz="1600"/>
                  <a:t> Threshold (T</a:t>
                </a:r>
                <a:r>
                  <a:rPr lang="en-US" sz="1600" baseline="-25000"/>
                  <a:t>RH-D</a:t>
                </a:r>
                <a:r>
                  <a:rPr lang="en-US" sz="16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3167"/>
        <c:crosses val="autoZero"/>
        <c:auto val="1"/>
        <c:lblAlgn val="ctr"/>
        <c:lblOffset val="100"/>
        <c:noMultiLvlLbl val="0"/>
      </c:catAx>
      <c:valAx>
        <c:axId val="92426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 sz="1600"/>
                  <a:t>RFMs per Refresh Interval</a:t>
                </a:r>
              </a:p>
            </c:rich>
          </c:tx>
          <c:layout>
            <c:manualLayout>
              <c:xMode val="edge"/>
              <c:yMode val="edge"/>
              <c:x val="9.9267391021600586E-3"/>
              <c:y val="0.15280831588935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2426854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0E63-7BB2-284C-90F1-9B99B5980CA1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7448-FF1F-A641-8CBA-04BC5294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6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004A-5724-B742-EFC1-D971A870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FB1D9-14BA-1003-9228-C3521DB3A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953FF-D0B8-01A8-EB08-3CE5A21A8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34D02-53D2-E240-31DE-E1F57BF72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98D4D-EAF4-14F9-7FB1-E8FA2B4B9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7C925-D890-95A6-E814-1E7532AE8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30B87-2B2B-E46B-7FBE-3012FC59C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B9C27-7D07-5DD0-937E-562B558F4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8CE1-1A24-BAEE-E995-AC1E8C44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301B0-DF36-9920-E4F9-5FA393EFD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1031D-C249-E5A3-5A4B-5C22593A7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B47D1-DBDA-0DC2-91E6-4CDC754BC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4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A0CA-DEFD-E196-F38F-0C71D918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B10B2-616A-E441-5B3E-3AE2AA19E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5D8AB-DAB2-A114-074E-EA2373134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8C14-BF8B-4645-BD57-3DBC0ECEF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7EA8-CEE4-8823-10D7-7B130DB6C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4EDFA-78A6-394A-F83E-D8356C50F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DB210-5F1C-E57F-85F8-60516B91F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2A1C2-9389-D252-AF72-AA88FA748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DA172-D137-1866-B01A-8D089E5EC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DB6C2-2640-B154-9B5A-D0609A0BA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C59FF-6684-0373-056E-6CE253844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D4A38-0325-0C18-2BBA-802B53493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0318-CB9A-286B-8DFA-5E0AFCE84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1F507-5EF9-52D8-2F62-338A190EA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8F04F-4900-0E8F-2645-F3BA15B1D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BE0F-499E-AA47-00DD-3694F339B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4B1F0-F5AF-ECFF-690A-42BBE7DD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978B7-8D92-921F-BE0E-3DEE63FB8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39E13-51B5-62A8-EA23-E68E1664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27248-0EDB-C721-337E-21063DC66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D1BE-7DDD-FAD0-911C-83D31484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76727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B9F1-E984-9EAC-21A7-7C6321A1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294"/>
            <a:ext cx="10515600" cy="4969669"/>
          </a:xfrm>
        </p:spPr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  <a:lvl2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2pPr>
            <a:lvl3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3pPr>
            <a:lvl4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4pPr>
            <a:lvl5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14D41-253D-4DF2-2C2E-77D032ED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fld id="{356D92DF-F0F1-344C-A3EC-0BE880801109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8209-9932-8B4B-6CCE-4B50E1BE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C02C0-2D1A-0ED3-FF2D-0D28E727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CB1CCB-4074-1D8C-F5CB-73042846C625}"/>
              </a:ext>
            </a:extLst>
          </p:cNvPr>
          <p:cNvCxnSpPr>
            <a:cxnSpLocks/>
          </p:cNvCxnSpPr>
          <p:nvPr userDrawn="1"/>
        </p:nvCxnSpPr>
        <p:spPr>
          <a:xfrm>
            <a:off x="781450" y="903803"/>
            <a:ext cx="10629101" cy="0"/>
          </a:xfrm>
          <a:prstGeom prst="line">
            <a:avLst/>
          </a:prstGeom>
          <a:ln w="50800" cap="rnd">
            <a:solidFill>
              <a:srgbClr val="66666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B8C69-E27B-052D-AA20-FD66BDA0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849D6-EEC9-EF9C-7D1E-64705AE4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63C4-5D00-93F6-8625-01834EEF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ABE-2E13-AA4C-9326-ADFA6576C3F6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B8E8-1D3F-79DF-CC37-71BD4CBB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351D-47DB-00D0-D966-DE8EED12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F91B-2F33-33F2-F0B1-AAFCE583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536222"/>
            <a:ext cx="11559822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666-20AB-7246-CEA0-9CCD62BCB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89" y="3269016"/>
            <a:ext cx="11559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82D5-43E2-23D1-DF77-8735D7F7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4741634D-67E0-F445-9BBC-B32476B7FDE6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4C88-FE79-D5B3-8C61-0055A64A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05F0-4005-E627-BB3A-81F0CD24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C72788-7506-46D5-C038-87FA306B9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4" y="5172075"/>
            <a:ext cx="11559822" cy="592138"/>
          </a:xfr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80E4-A310-4476-0EAF-D9B53A5D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1DE-23CA-56E3-D169-EFA3C3A9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AA25-CAB1-D67A-F56A-AE759D5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31DF-C32C-6244-AF3E-7D315FDB10B9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AC19-9C17-FC9E-F6B7-E254488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7B9A-D378-31C9-9FC2-91C0E8F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66D-EAE5-007C-DFBD-0EBC03F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4642-614E-FF89-4E43-3F77562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ED2D-8BAF-FFC5-C537-BEA94524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CAB9-5CBC-F0AA-52A2-9CB5AC57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E731-E7C7-D240-9D5F-2C0228F20529}" type="datetime1">
              <a:rPr lang="en-CA" smtClean="0"/>
              <a:t>2026-07-02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C947-39A7-507F-9FDA-E11D8C12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4643-8133-F493-F451-91BBA7D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C434-8B5E-A4B5-B46A-0194EA4A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EC253-0151-9B55-6CC8-F6FD98932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1D6A-97A3-0372-1A47-FCAB13DF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B69E-9310-B13F-9EB0-4A657B6E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7FD6-26B2-2553-164B-ECF1CF82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3EC18-122A-AF8F-3E35-A7B98D5D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2A07-B449-364B-A78B-32C0A810B739}" type="datetime1">
              <a:rPr lang="en-CA" smtClean="0"/>
              <a:t>2026-07-02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AC944-ABDA-2D8B-D8DD-A6F1CC21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00211-E932-EA10-D863-4E5F963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1213-41C8-8C88-866F-797460C8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ABD56-6682-9D94-AAF7-92587D88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019-C849-054E-BDC4-CB95397CA103}" type="datetime1">
              <a:rPr lang="en-CA" smtClean="0"/>
              <a:t>2026-07-02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AFF6-27D7-AF9D-FC81-6B780A5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5600-58A7-4ED7-2262-A192AF8E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F0A9-2D98-B344-9EFC-01B86089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A1E-0598-464E-A733-1902D7550D40}" type="datetime1">
              <a:rPr lang="en-CA" smtClean="0"/>
              <a:t>2026-07-02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FD139-271B-98B6-3A89-542C7427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FAF9-5459-A0D8-25A8-C75A89AD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83E4-AA33-FB2A-AAE6-7953746B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3664-452E-7DE6-C62E-C50E76C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4659-687D-E0B6-69EF-AC377D99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004C-BF16-89E3-B32B-F4BA9E52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6B1-489B-F74D-9996-514C4412F286}" type="datetime1">
              <a:rPr lang="en-CA" smtClean="0"/>
              <a:t>2026-07-02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62A01-78FD-6F19-AF50-69CC4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4A26-2A5C-6EBB-A549-D7F3F793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2886-66F9-0EC6-C6C2-25187AF8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DFA5E-3773-378C-AAC9-D349DB00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26F5-2608-90C9-133D-25DB944B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AD12-5781-133C-E4D3-BBEB92C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07A-981F-CE4D-9D57-64D2E67ADF22}" type="datetime1">
              <a:rPr lang="en-CA" smtClean="0"/>
              <a:t>2026-07-02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C68FB-C7E1-2E3A-7BC3-FB288473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5EAE2-BBFC-57C3-19D6-F3EAFDB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6628-7E3D-F081-F2AB-9BC43023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C8A13-A442-563A-D480-CBB553E8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4565-2202-B7C4-DB08-68642976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C89-FF22-BA43-8211-01A4409ABAD4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EF3D-B1A5-F857-80B2-B131694E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B58C-7481-E6C8-4DA7-F24D8519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84D61-14F1-C057-5446-D1CBA27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5A3A-DBEB-242E-D357-4FBEF0F6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59C4-2B8A-6851-6074-FA3976F2F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6A0D652-7818-FB48-A8D2-96C014E7D22D}" type="datetime1">
              <a:rPr lang="en-CA" smtClean="0"/>
              <a:t>2026-07-02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AE37-17CA-3F51-D5EC-F438B4B2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33EA-4AA2-0900-4EB6-9DFA44644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86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hyperlink" Target="https://github.com/STAR-Laboratory/prism" TargetMode="External"/><Relationship Id="rId4" Type="http://schemas.openxmlformats.org/officeDocument/2006/relationships/hyperlink" Target="https://github.com/STAR-Laboratory/PRAC_TC_ISCA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6D38-D4E7-CD58-0835-82703A2C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77671"/>
            <a:ext cx="12192001" cy="2387600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Loaded Dice: </a:t>
            </a:r>
            <a: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Solving the Non-Selection Problem </a:t>
            </a:r>
            <a:b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for Scalable Probabilistic </a:t>
            </a:r>
            <a:r>
              <a:rPr lang="en-US" sz="3600" b="1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Defense</a:t>
            </a:r>
            <a:endParaRPr lang="en-US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92E4C-C377-F973-E062-8D9E3FDBA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44" y="3146393"/>
            <a:ext cx="11559822" cy="2387600"/>
          </a:xfrm>
        </p:spPr>
        <p:txBody>
          <a:bodyPr>
            <a:noAutofit/>
          </a:bodyPr>
          <a:lstStyle/>
          <a:p>
            <a:b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400" b="1" u="sng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Jeonghyun Woo*</a:t>
            </a:r>
          </a:p>
          <a:p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Junsu Kim*, Aamer Jaleel, Prashant J. Nair</a:t>
            </a:r>
          </a:p>
          <a:p>
            <a:r>
              <a:rPr lang="en-US" sz="1600" i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*Co-first authors</a:t>
            </a:r>
            <a:b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endParaRPr lang="en-US" sz="24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ISCA 2026</a:t>
            </a:r>
          </a:p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Raleigh, NC, USA</a:t>
            </a:r>
            <a:endParaRPr lang="en-US" sz="2400">
              <a:solidFill>
                <a:srgbClr val="6B72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endParaRPr lang="en-US" sz="2400">
              <a:solidFill>
                <a:srgbClr val="6B72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5" name="Picture 4" descr="Competitive Bidding, Sourcing and RFx Platform | Bonfire">
            <a:extLst>
              <a:ext uri="{FF2B5EF4-FFF2-40B4-BE49-F238E27FC236}">
                <a16:creationId xmlns:a16="http://schemas.microsoft.com/office/drawing/2014/main" id="{6F90AE2B-F40F-C595-AB57-B2D6B6EF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0" y="6021643"/>
            <a:ext cx="3506533" cy="7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85E8F-8299-C43A-9F78-EFD971BA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04183" y="5618379"/>
            <a:ext cx="1336553" cy="1336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3B011-78C7-134F-2205-3B594531F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120" y="-1"/>
            <a:ext cx="1800880" cy="1124185"/>
          </a:xfrm>
          <a:prstGeom prst="rect">
            <a:avLst/>
          </a:prstGeom>
        </p:spPr>
      </p:pic>
      <p:pic>
        <p:nvPicPr>
          <p:cNvPr id="16" name="Picture 8" descr="Nvidia - Wikipedia">
            <a:extLst>
              <a:ext uri="{FF2B5EF4-FFF2-40B4-BE49-F238E27FC236}">
                <a16:creationId xmlns:a16="http://schemas.microsoft.com/office/drawing/2014/main" id="{E917A9C4-11B5-1662-3006-D7B78287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505" y="5957233"/>
            <a:ext cx="976718" cy="7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F78D8-3A74-6C60-C88E-E2B18E712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"/>
            <a:ext cx="1342572" cy="13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1C048-F171-D510-37EE-365A7660F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C7827107-EC20-527B-7243-A3339D22B3F8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No Costly Per-Row Counters &amp; Compatible with JEDEC Specification</a:t>
            </a: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9DFD66D3-46B8-15FE-4AE1-B64BA3A1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39850" y="4124755"/>
            <a:ext cx="1030889" cy="4022219"/>
          </a:xfrm>
          <a:prstGeom prst="rect">
            <a:avLst/>
          </a:prstGeom>
        </p:spPr>
      </p:pic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6BBEB07-BB8A-7353-E947-387D5FEF5B76}"/>
              </a:ext>
            </a:extLst>
          </p:cNvPr>
          <p:cNvGrpSpPr/>
          <p:nvPr/>
        </p:nvGrpSpPr>
        <p:grpSpPr>
          <a:xfrm>
            <a:off x="8305906" y="4796380"/>
            <a:ext cx="1591516" cy="405227"/>
            <a:chOff x="10343220" y="4796380"/>
            <a:chExt cx="1591516" cy="405227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E05AFD8-598C-E970-37F8-6BC37A021FF0}"/>
                </a:ext>
              </a:extLst>
            </p:cNvPr>
            <p:cNvGrpSpPr/>
            <p:nvPr/>
          </p:nvGrpSpPr>
          <p:grpSpPr>
            <a:xfrm>
              <a:off x="11138978" y="4796380"/>
              <a:ext cx="795758" cy="405227"/>
              <a:chOff x="4424705" y="5039360"/>
              <a:chExt cx="795758" cy="40522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A46F63E0-ABA2-FBF5-BEEB-3F6D788783B3}"/>
                  </a:ext>
                </a:extLst>
              </p:cNvPr>
              <p:cNvSpPr/>
              <p:nvPr/>
            </p:nvSpPr>
            <p:spPr>
              <a:xfrm>
                <a:off x="4424705" y="5039360"/>
                <a:ext cx="405227" cy="405227"/>
              </a:xfrm>
              <a:prstGeom prst="rect">
                <a:avLst/>
              </a:prstGeom>
              <a:solidFill>
                <a:srgbClr val="F2CFE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4C5F86C-38E0-C6DE-5D14-B3EE5B85CE62}"/>
                  </a:ext>
                </a:extLst>
              </p:cNvPr>
              <p:cNvSpPr/>
              <p:nvPr/>
            </p:nvSpPr>
            <p:spPr>
              <a:xfrm>
                <a:off x="4815236" y="5039360"/>
                <a:ext cx="405227" cy="4052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43F19216-7671-61D5-7270-4E7A0F5C5147}"/>
                </a:ext>
              </a:extLst>
            </p:cNvPr>
            <p:cNvGrpSpPr/>
            <p:nvPr/>
          </p:nvGrpSpPr>
          <p:grpSpPr>
            <a:xfrm>
              <a:off x="10343220" y="4796380"/>
              <a:ext cx="795758" cy="405227"/>
              <a:chOff x="4424705" y="5039360"/>
              <a:chExt cx="795758" cy="40522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BD8DECE-C06A-D809-C21C-9BFB3F789EC2}"/>
                  </a:ext>
                </a:extLst>
              </p:cNvPr>
              <p:cNvSpPr/>
              <p:nvPr/>
            </p:nvSpPr>
            <p:spPr>
              <a:xfrm>
                <a:off x="4424705" y="5039360"/>
                <a:ext cx="405227" cy="4052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BB5BBF5-B468-26F9-7EA1-31DBBA0A1C5C}"/>
                  </a:ext>
                </a:extLst>
              </p:cNvPr>
              <p:cNvSpPr/>
              <p:nvPr/>
            </p:nvSpPr>
            <p:spPr>
              <a:xfrm>
                <a:off x="4815236" y="5039360"/>
                <a:ext cx="405227" cy="4052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accent3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9929F8F-D4C7-60EB-3513-B4CDA98E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solidFill>
                  <a:schemeClr val="accent1"/>
                </a:solidFill>
              </a:rPr>
              <a:t>PrISM</a:t>
            </a:r>
            <a:r>
              <a:rPr lang="en-US">
                <a:solidFill>
                  <a:schemeClr val="accent1"/>
                </a:solidFill>
              </a:rPr>
              <a:t>: </a:t>
            </a:r>
            <a:r>
              <a:rPr lang="en-US"/>
              <a:t>Implementation &amp; Operation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62DE2A-2B0C-3A52-D4DF-33761CF2A481}"/>
              </a:ext>
            </a:extLst>
          </p:cNvPr>
          <p:cNvGrpSpPr/>
          <p:nvPr/>
        </p:nvGrpSpPr>
        <p:grpSpPr>
          <a:xfrm>
            <a:off x="3613893" y="4796380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2948FAF-F55C-109B-8D3D-1010BB79F838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CD99D3E-2F66-E064-F885-7FC327378154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3F2F516A-9D68-B3C9-9069-AFE38EE599DB}"/>
              </a:ext>
            </a:extLst>
          </p:cNvPr>
          <p:cNvSpPr/>
          <p:nvPr/>
        </p:nvSpPr>
        <p:spPr>
          <a:xfrm>
            <a:off x="840943" y="2068830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461CEE-2DED-229C-260A-A3F9F5C64368}"/>
              </a:ext>
            </a:extLst>
          </p:cNvPr>
          <p:cNvSpPr txBox="1"/>
          <p:nvPr/>
        </p:nvSpPr>
        <p:spPr>
          <a:xfrm>
            <a:off x="4886011" y="1379419"/>
            <a:ext cx="2571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Select One Remaining Sample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E44B6DD-2A02-BBC6-8400-0856B06880E6}"/>
              </a:ext>
            </a:extLst>
          </p:cNvPr>
          <p:cNvCxnSpPr>
            <a:cxnSpLocks/>
            <a:stCxn id="129" idx="2"/>
            <a:endCxn id="19" idx="0"/>
          </p:cNvCxnSpPr>
          <p:nvPr/>
        </p:nvCxnSpPr>
        <p:spPr>
          <a:xfrm flipH="1">
            <a:off x="3024424" y="3175713"/>
            <a:ext cx="624277" cy="162066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7EFF8F5E-BEBA-D2ED-1CC9-35AC8E259D8B}"/>
              </a:ext>
            </a:extLst>
          </p:cNvPr>
          <p:cNvSpPr/>
          <p:nvPr/>
        </p:nvSpPr>
        <p:spPr>
          <a:xfrm>
            <a:off x="10103990" y="3499647"/>
            <a:ext cx="1958112" cy="362325"/>
          </a:xfrm>
          <a:prstGeom prst="roundRect">
            <a:avLst/>
          </a:prstGeom>
          <a:solidFill>
            <a:srgbClr val="E4EDF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 Back-Off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367D02-3D29-D592-F5CA-5FD58641A4C2}"/>
              </a:ext>
            </a:extLst>
          </p:cNvPr>
          <p:cNvGrpSpPr/>
          <p:nvPr/>
        </p:nvGrpSpPr>
        <p:grpSpPr>
          <a:xfrm>
            <a:off x="2821810" y="4796380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41AD04-936A-6B7D-D825-CFF9A28A61F9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solidFill>
              <a:srgbClr val="F2CF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919C37-D16D-A6A7-6D70-DEF3CB1E5F1B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9C1FC-F164-90D6-07F6-7BA0A84B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00ECFE-0654-A14B-DA59-3D12774E0AD6}"/>
              </a:ext>
            </a:extLst>
          </p:cNvPr>
          <p:cNvSpPr txBox="1"/>
          <p:nvPr/>
        </p:nvSpPr>
        <p:spPr>
          <a:xfrm>
            <a:off x="901824" y="3660271"/>
            <a:ext cx="234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Check Intersection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C558BE9-7175-AA18-D544-043C8090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48" y="1990570"/>
            <a:ext cx="781308" cy="781308"/>
          </a:xfrm>
          <a:prstGeom prst="rect">
            <a:avLst/>
          </a:prstGeom>
          <a:noFill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0F0B623-3862-CB64-468C-4F81D1DD10C2}"/>
              </a:ext>
            </a:extLst>
          </p:cNvPr>
          <p:cNvSpPr/>
          <p:nvPr/>
        </p:nvSpPr>
        <p:spPr>
          <a:xfrm>
            <a:off x="3423911" y="1844040"/>
            <a:ext cx="449580" cy="449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1E0D45-AF13-5F45-00D7-97153BA7984F}"/>
              </a:ext>
            </a:extLst>
          </p:cNvPr>
          <p:cNvSpPr/>
          <p:nvPr/>
        </p:nvSpPr>
        <p:spPr>
          <a:xfrm>
            <a:off x="3423911" y="2277322"/>
            <a:ext cx="449580" cy="449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1F1E61-44A7-C236-000C-858BA6929DF0}"/>
              </a:ext>
            </a:extLst>
          </p:cNvPr>
          <p:cNvSpPr/>
          <p:nvPr/>
        </p:nvSpPr>
        <p:spPr>
          <a:xfrm>
            <a:off x="3423911" y="2726133"/>
            <a:ext cx="449580" cy="449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239D2C-98E2-C658-E54F-A39F18D729AE}"/>
              </a:ext>
            </a:extLst>
          </p:cNvPr>
          <p:cNvSpPr txBox="1"/>
          <p:nvPr/>
        </p:nvSpPr>
        <p:spPr>
          <a:xfrm>
            <a:off x="2026337" y="1122264"/>
            <a:ext cx="32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 Slot Queue 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(SSQ)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A1069D-E637-E6E5-1A52-AF9E653355D4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319573" y="2068830"/>
            <a:ext cx="110433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4C991E-EFF9-2409-E4F2-33EE710B543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319573" y="2502112"/>
            <a:ext cx="110433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CDC45F-8A9D-402E-AFE8-246FF82B333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319573" y="2950923"/>
            <a:ext cx="110433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C8D45A6-BABD-A5C1-4FDB-4598409DF173}"/>
              </a:ext>
            </a:extLst>
          </p:cNvPr>
          <p:cNvSpPr/>
          <p:nvPr/>
        </p:nvSpPr>
        <p:spPr>
          <a:xfrm>
            <a:off x="2064929" y="1844040"/>
            <a:ext cx="425912" cy="1407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7C80FE-CC68-A931-7E51-51CDDFF59B17}"/>
              </a:ext>
            </a:extLst>
          </p:cNvPr>
          <p:cNvSpPr txBox="1"/>
          <p:nvPr/>
        </p:nvSpPr>
        <p:spPr>
          <a:xfrm>
            <a:off x="0" y="4689117"/>
            <a:ext cx="287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 History Queue 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(SHQ)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F3C55A7-CC62-BB72-A7DF-3A7A3EF5C810}"/>
              </a:ext>
            </a:extLst>
          </p:cNvPr>
          <p:cNvCxnSpPr>
            <a:cxnSpLocks/>
            <a:stCxn id="129" idx="2"/>
            <a:endCxn id="20" idx="0"/>
          </p:cNvCxnSpPr>
          <p:nvPr/>
        </p:nvCxnSpPr>
        <p:spPr>
          <a:xfrm flipH="1">
            <a:off x="3414955" y="3175713"/>
            <a:ext cx="233746" cy="162066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CBA3ECB-4161-CA9E-23D2-EC41E737D4C4}"/>
              </a:ext>
            </a:extLst>
          </p:cNvPr>
          <p:cNvCxnSpPr>
            <a:cxnSpLocks/>
            <a:stCxn id="129" idx="2"/>
            <a:endCxn id="83" idx="0"/>
          </p:cNvCxnSpPr>
          <p:nvPr/>
        </p:nvCxnSpPr>
        <p:spPr>
          <a:xfrm>
            <a:off x="3648701" y="3175713"/>
            <a:ext cx="558337" cy="162066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B1D16A2-296A-F111-817A-674711B3D005}"/>
              </a:ext>
            </a:extLst>
          </p:cNvPr>
          <p:cNvCxnSpPr>
            <a:cxnSpLocks/>
            <a:stCxn id="129" idx="2"/>
            <a:endCxn id="82" idx="0"/>
          </p:cNvCxnSpPr>
          <p:nvPr/>
        </p:nvCxnSpPr>
        <p:spPr>
          <a:xfrm>
            <a:off x="3648701" y="3175713"/>
            <a:ext cx="167806" cy="162066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017195DF-2B2A-D8E3-DE32-CBE529E99E27}"/>
              </a:ext>
            </a:extLst>
          </p:cNvPr>
          <p:cNvSpPr/>
          <p:nvPr/>
        </p:nvSpPr>
        <p:spPr>
          <a:xfrm>
            <a:off x="3159550" y="3601846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FA7D257-264E-DD52-462F-90581A94AA4A}"/>
              </a:ext>
            </a:extLst>
          </p:cNvPr>
          <p:cNvSpPr/>
          <p:nvPr/>
        </p:nvSpPr>
        <p:spPr>
          <a:xfrm>
            <a:off x="3423911" y="2726133"/>
            <a:ext cx="449580" cy="449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B5A409E-983A-608E-CB35-B11CE84313C1}"/>
              </a:ext>
            </a:extLst>
          </p:cNvPr>
          <p:cNvSpPr/>
          <p:nvPr/>
        </p:nvSpPr>
        <p:spPr>
          <a:xfrm>
            <a:off x="4004424" y="4796007"/>
            <a:ext cx="405227" cy="4052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6E9310F-9B8C-B88D-499E-CD2AC7DEB8AA}"/>
              </a:ext>
            </a:extLst>
          </p:cNvPr>
          <p:cNvSpPr txBox="1"/>
          <p:nvPr/>
        </p:nvSpPr>
        <p:spPr>
          <a:xfrm>
            <a:off x="7066599" y="1122264"/>
            <a:ext cx="331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Pending Mitigation Queue (PMQ)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28EFE02-B297-61B1-599E-37F8E4720D53}"/>
              </a:ext>
            </a:extLst>
          </p:cNvPr>
          <p:cNvSpPr/>
          <p:nvPr/>
        </p:nvSpPr>
        <p:spPr>
          <a:xfrm>
            <a:off x="7348877" y="1832287"/>
            <a:ext cx="138684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 Address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DF68F0F-4EF6-4A1B-515D-5EDDF6C2BDBA}"/>
              </a:ext>
            </a:extLst>
          </p:cNvPr>
          <p:cNvSpPr/>
          <p:nvPr/>
        </p:nvSpPr>
        <p:spPr>
          <a:xfrm>
            <a:off x="8735717" y="1832287"/>
            <a:ext cx="121920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 Count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185FC46-A1FA-8A06-3084-AA21860C4242}"/>
              </a:ext>
            </a:extLst>
          </p:cNvPr>
          <p:cNvSpPr/>
          <p:nvPr/>
        </p:nvSpPr>
        <p:spPr>
          <a:xfrm>
            <a:off x="7348877" y="2194612"/>
            <a:ext cx="138684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6D943F9-509A-5C94-1BE1-122B5455011B}"/>
              </a:ext>
            </a:extLst>
          </p:cNvPr>
          <p:cNvSpPr/>
          <p:nvPr/>
        </p:nvSpPr>
        <p:spPr>
          <a:xfrm>
            <a:off x="8735717" y="2194612"/>
            <a:ext cx="121920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843C1E5-B8D3-B21A-D68F-180FBCEF0889}"/>
              </a:ext>
            </a:extLst>
          </p:cNvPr>
          <p:cNvSpPr/>
          <p:nvPr/>
        </p:nvSpPr>
        <p:spPr>
          <a:xfrm>
            <a:off x="7348877" y="2556937"/>
            <a:ext cx="1386840" cy="362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1668C93-32EB-D741-9963-0BAFC9FA68D1}"/>
              </a:ext>
            </a:extLst>
          </p:cNvPr>
          <p:cNvSpPr/>
          <p:nvPr/>
        </p:nvSpPr>
        <p:spPr>
          <a:xfrm>
            <a:off x="8735717" y="2556937"/>
            <a:ext cx="1219200" cy="362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C84458-B89D-F128-73B4-52C1485A4966}"/>
              </a:ext>
            </a:extLst>
          </p:cNvPr>
          <p:cNvSpPr/>
          <p:nvPr/>
        </p:nvSpPr>
        <p:spPr>
          <a:xfrm>
            <a:off x="7348877" y="2919262"/>
            <a:ext cx="138684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C94ED8F-B697-E38D-903E-38C89BF0AB96}"/>
              </a:ext>
            </a:extLst>
          </p:cNvPr>
          <p:cNvSpPr/>
          <p:nvPr/>
        </p:nvSpPr>
        <p:spPr>
          <a:xfrm>
            <a:off x="8735717" y="2919262"/>
            <a:ext cx="1219200" cy="36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1B4D7B6-8761-CE4E-0C74-888194D1E215}"/>
              </a:ext>
            </a:extLst>
          </p:cNvPr>
          <p:cNvCxnSpPr>
            <a:cxnSpLocks/>
            <a:endCxn id="142" idx="1"/>
          </p:cNvCxnSpPr>
          <p:nvPr/>
        </p:nvCxnSpPr>
        <p:spPr>
          <a:xfrm flipV="1">
            <a:off x="4296344" y="2738100"/>
            <a:ext cx="3052533" cy="20707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7E457B8B-1368-8C2B-432B-A38105438C9F}"/>
              </a:ext>
            </a:extLst>
          </p:cNvPr>
          <p:cNvSpPr/>
          <p:nvPr/>
        </p:nvSpPr>
        <p:spPr>
          <a:xfrm>
            <a:off x="5692932" y="3471574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1D1FD16-B461-9FF8-CB03-0911164A0AD7}"/>
              </a:ext>
            </a:extLst>
          </p:cNvPr>
          <p:cNvSpPr txBox="1"/>
          <p:nvPr/>
        </p:nvSpPr>
        <p:spPr>
          <a:xfrm>
            <a:off x="5472643" y="3981231"/>
            <a:ext cx="193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If intersection 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Enqueue</a:t>
            </a:r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D88DE89-E2F3-99A2-A8ED-8C517C4055A3}"/>
              </a:ext>
            </a:extLst>
          </p:cNvPr>
          <p:cNvSpPr txBox="1"/>
          <p:nvPr/>
        </p:nvSpPr>
        <p:spPr>
          <a:xfrm>
            <a:off x="95650" y="2579437"/>
            <a:ext cx="196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 R Slots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BF3E01C-F899-1DC3-6B9A-81F2A6D5C89E}"/>
              </a:ext>
            </a:extLst>
          </p:cNvPr>
          <p:cNvCxnSpPr>
            <a:cxnSpLocks/>
            <a:stCxn id="43" idx="3"/>
            <a:endCxn id="90" idx="1"/>
          </p:cNvCxnSpPr>
          <p:nvPr/>
        </p:nvCxnSpPr>
        <p:spPr>
          <a:xfrm>
            <a:off x="3873491" y="2068830"/>
            <a:ext cx="551557" cy="31239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E658147-C740-36CC-35F5-D8CE3750D3A6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3873491" y="2405070"/>
            <a:ext cx="531216" cy="9704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1340DD5-5D64-C391-6740-0DF6658CB22B}"/>
              </a:ext>
            </a:extLst>
          </p:cNvPr>
          <p:cNvCxnSpPr>
            <a:cxnSpLocks/>
            <a:stCxn id="90" idx="3"/>
            <a:endCxn id="140" idx="1"/>
          </p:cNvCxnSpPr>
          <p:nvPr/>
        </p:nvCxnSpPr>
        <p:spPr>
          <a:xfrm flipV="1">
            <a:off x="5206356" y="2375775"/>
            <a:ext cx="2142521" cy="544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9CF56FEA-CF1A-7ABE-41B2-884336F867DD}"/>
              </a:ext>
            </a:extLst>
          </p:cNvPr>
          <p:cNvSpPr/>
          <p:nvPr/>
        </p:nvSpPr>
        <p:spPr>
          <a:xfrm>
            <a:off x="5975084" y="2100342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4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249E9B-6A1E-CC7F-51B8-B5A30A961D04}"/>
              </a:ext>
            </a:extLst>
          </p:cNvPr>
          <p:cNvSpPr/>
          <p:nvPr/>
        </p:nvSpPr>
        <p:spPr>
          <a:xfrm>
            <a:off x="7348877" y="2194612"/>
            <a:ext cx="1386840" cy="36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A972F30-CFB7-4DA3-40D3-503C9AEEBAA1}"/>
              </a:ext>
            </a:extLst>
          </p:cNvPr>
          <p:cNvSpPr/>
          <p:nvPr/>
        </p:nvSpPr>
        <p:spPr>
          <a:xfrm>
            <a:off x="8735717" y="2194612"/>
            <a:ext cx="1219200" cy="36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0AF5A43-3ACD-C760-A5C6-A1643ECFFE26}"/>
              </a:ext>
            </a:extLst>
          </p:cNvPr>
          <p:cNvSpPr txBox="1"/>
          <p:nvPr/>
        </p:nvSpPr>
        <p:spPr>
          <a:xfrm>
            <a:off x="7662156" y="5257773"/>
            <a:ext cx="28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Updated SHQ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806080F-C548-70C2-38C0-E21BF202B27B}"/>
              </a:ext>
            </a:extLst>
          </p:cNvPr>
          <p:cNvSpPr txBox="1"/>
          <p:nvPr/>
        </p:nvSpPr>
        <p:spPr>
          <a:xfrm>
            <a:off x="4607229" y="5172862"/>
            <a:ext cx="367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Update: Enqueue </a:t>
            </a:r>
            <a:r>
              <a:rPr lang="en-US" sz="20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R-1 Sampled-but-unselected rows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F869BA3-2A1F-3322-0A9D-146AE2A83BA1}"/>
              </a:ext>
            </a:extLst>
          </p:cNvPr>
          <p:cNvCxnSpPr>
            <a:cxnSpLocks/>
            <a:stCxn id="133" idx="3"/>
            <a:endCxn id="182" idx="1"/>
          </p:cNvCxnSpPr>
          <p:nvPr/>
        </p:nvCxnSpPr>
        <p:spPr>
          <a:xfrm>
            <a:off x="4409651" y="4998621"/>
            <a:ext cx="3896255" cy="3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D6BF9457-D8C9-303C-6269-16F65333CBA0}"/>
              </a:ext>
            </a:extLst>
          </p:cNvPr>
          <p:cNvSpPr/>
          <p:nvPr/>
        </p:nvSpPr>
        <p:spPr>
          <a:xfrm>
            <a:off x="6106672" y="4765035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5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94D7F55-44EE-D649-CABE-4933EAF67648}"/>
              </a:ext>
            </a:extLst>
          </p:cNvPr>
          <p:cNvGrpSpPr/>
          <p:nvPr/>
        </p:nvGrpSpPr>
        <p:grpSpPr>
          <a:xfrm>
            <a:off x="8305906" y="4796380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E95A8AD-41CA-F843-EE56-F84DE3B5FCF0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4964681-A918-66C6-FB16-F09037F439EF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200" name="Oval 199">
            <a:extLst>
              <a:ext uri="{FF2B5EF4-FFF2-40B4-BE49-F238E27FC236}">
                <a16:creationId xmlns:a16="http://schemas.microsoft.com/office/drawing/2014/main" id="{0914818B-C85B-2570-63D6-12064EEB5D5D}"/>
              </a:ext>
            </a:extLst>
          </p:cNvPr>
          <p:cNvSpPr/>
          <p:nvPr/>
        </p:nvSpPr>
        <p:spPr>
          <a:xfrm>
            <a:off x="10890769" y="945124"/>
            <a:ext cx="478693" cy="478693"/>
          </a:xfrm>
          <a:prstGeom prst="ellipse">
            <a:avLst/>
          </a:prstGeom>
          <a:solidFill>
            <a:srgbClr val="C9DAF8"/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6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ED57A166-4DEB-C212-790E-0B364F8A5132}"/>
              </a:ext>
            </a:extLst>
          </p:cNvPr>
          <p:cNvSpPr txBox="1"/>
          <p:nvPr/>
        </p:nvSpPr>
        <p:spPr>
          <a:xfrm>
            <a:off x="10411347" y="1437862"/>
            <a:ext cx="142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Mitigation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CA00803-C836-E7BC-3185-96B1BAF3D1A1}"/>
              </a:ext>
            </a:extLst>
          </p:cNvPr>
          <p:cNvSpPr/>
          <p:nvPr/>
        </p:nvSpPr>
        <p:spPr>
          <a:xfrm>
            <a:off x="3423911" y="2726133"/>
            <a:ext cx="449580" cy="449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22C3103-2E3A-609E-37FC-8AF807BCD813}"/>
              </a:ext>
            </a:extLst>
          </p:cNvPr>
          <p:cNvSpPr/>
          <p:nvPr/>
        </p:nvSpPr>
        <p:spPr>
          <a:xfrm>
            <a:off x="3423911" y="2277322"/>
            <a:ext cx="449580" cy="449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78E1779-E39E-3D71-983D-F6DB8982F7B1}"/>
              </a:ext>
            </a:extLst>
          </p:cNvPr>
          <p:cNvSpPr txBox="1"/>
          <p:nvPr/>
        </p:nvSpPr>
        <p:spPr>
          <a:xfrm>
            <a:off x="10521115" y="1821512"/>
            <a:ext cx="118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Default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343086FE-3B31-A559-D3F3-31DF6E576A14}"/>
              </a:ext>
            </a:extLst>
          </p:cNvPr>
          <p:cNvSpPr/>
          <p:nvPr/>
        </p:nvSpPr>
        <p:spPr>
          <a:xfrm>
            <a:off x="10431809" y="2194612"/>
            <a:ext cx="1386839" cy="3623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RFM/TRR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928AB48-4FE8-1A56-9523-AA6C3B6B531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9944815" y="2375775"/>
            <a:ext cx="4869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7543BC8A-9B34-6392-6672-75B555FB5B6C}"/>
              </a:ext>
            </a:extLst>
          </p:cNvPr>
          <p:cNvCxnSpPr>
            <a:cxnSpLocks/>
          </p:cNvCxnSpPr>
          <p:nvPr/>
        </p:nvCxnSpPr>
        <p:spPr>
          <a:xfrm>
            <a:off x="9952540" y="3279278"/>
            <a:ext cx="170017" cy="226054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64A5899E-25DC-54E8-9D97-E719BDD32B77}"/>
              </a:ext>
            </a:extLst>
          </p:cNvPr>
          <p:cNvSpPr txBox="1"/>
          <p:nvPr/>
        </p:nvSpPr>
        <p:spPr>
          <a:xfrm>
            <a:off x="9944815" y="3896167"/>
            <a:ext cx="238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tabLst>
                <a:tab pos="220663" algn="l"/>
              </a:tabLst>
            </a:pPr>
            <a:r>
              <a:rPr lang="en-US" sz="16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 Full (16 entries)</a:t>
            </a:r>
          </a:p>
          <a:p>
            <a:pPr marL="228600" indent="-228600">
              <a:buAutoNum type="arabicPeriod"/>
              <a:tabLst>
                <a:tab pos="220663" algn="l"/>
              </a:tabLst>
            </a:pPr>
            <a:r>
              <a:rPr lang="en-US" sz="16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Count &gt; Tardiness Threshold (T</a:t>
            </a:r>
            <a:r>
              <a:rPr lang="en-US" sz="1600" baseline="-250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</a:t>
            </a:r>
            <a:r>
              <a:rPr lang="en-US" sz="16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= 4)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C580932-8229-ECEB-6A43-531DD212EBE0}"/>
              </a:ext>
            </a:extLst>
          </p:cNvPr>
          <p:cNvSpPr txBox="1"/>
          <p:nvPr/>
        </p:nvSpPr>
        <p:spPr>
          <a:xfrm>
            <a:off x="10303177" y="2575023"/>
            <a:ext cx="1644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0663" algn="l"/>
              </a:tabLst>
            </a:pPr>
            <a:r>
              <a:rPr lang="en-US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Highest Count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9A1E469-8542-9D30-9F08-0CA0EA35D4E4}"/>
              </a:ext>
            </a:extLst>
          </p:cNvPr>
          <p:cNvSpPr/>
          <p:nvPr/>
        </p:nvSpPr>
        <p:spPr>
          <a:xfrm>
            <a:off x="8735717" y="2194612"/>
            <a:ext cx="1219200" cy="36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5809BD5-5D57-BE36-7D7C-E07A2B90026A}"/>
              </a:ext>
            </a:extLst>
          </p:cNvPr>
          <p:cNvSpPr txBox="1"/>
          <p:nvPr/>
        </p:nvSpPr>
        <p:spPr>
          <a:xfrm>
            <a:off x="10490474" y="3106696"/>
            <a:ext cx="118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Extra</a:t>
            </a:r>
          </a:p>
        </p:txBody>
      </p: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9D33D2B8-AE55-17D5-E458-133F01977CE4}"/>
              </a:ext>
            </a:extLst>
          </p:cNvPr>
          <p:cNvSpPr/>
          <p:nvPr/>
        </p:nvSpPr>
        <p:spPr>
          <a:xfrm>
            <a:off x="7296135" y="3330436"/>
            <a:ext cx="2656405" cy="11700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Why PMQ?</a:t>
            </a:r>
            <a:b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Alert: Channel-wide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Every Bank Mitigates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16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Fewer Alerts</a:t>
            </a:r>
            <a:endParaRPr lang="en-US" sz="16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2E8B06B-D781-F02A-F927-AF71F2EA1C12}"/>
              </a:ext>
            </a:extLst>
          </p:cNvPr>
          <p:cNvSpPr txBox="1"/>
          <p:nvPr/>
        </p:nvSpPr>
        <p:spPr>
          <a:xfrm>
            <a:off x="2033775" y="5155507"/>
            <a:ext cx="299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 history 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in Last L windows</a:t>
            </a:r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4FB32EEC-993D-74D3-5D7E-3920DACC42A7}"/>
              </a:ext>
            </a:extLst>
          </p:cNvPr>
          <p:cNvSpPr/>
          <p:nvPr/>
        </p:nvSpPr>
        <p:spPr>
          <a:xfrm>
            <a:off x="7679370" y="4720339"/>
            <a:ext cx="2094127" cy="4293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244" name="Rounded Rectangle 243">
            <a:extLst>
              <a:ext uri="{FF2B5EF4-FFF2-40B4-BE49-F238E27FC236}">
                <a16:creationId xmlns:a16="http://schemas.microsoft.com/office/drawing/2014/main" id="{23596C85-C2C2-7446-6D2D-79D61265DDFB}"/>
              </a:ext>
            </a:extLst>
          </p:cNvPr>
          <p:cNvSpPr/>
          <p:nvPr/>
        </p:nvSpPr>
        <p:spPr>
          <a:xfrm>
            <a:off x="6835988" y="5756996"/>
            <a:ext cx="795365" cy="946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1E92DF7A-E0BC-8A80-D96E-300E84FD0836}"/>
              </a:ext>
            </a:extLst>
          </p:cNvPr>
          <p:cNvSpPr/>
          <p:nvPr/>
        </p:nvSpPr>
        <p:spPr>
          <a:xfrm>
            <a:off x="7644355" y="5743424"/>
            <a:ext cx="795365" cy="960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E1C21A97-1F49-D397-F4AF-B1DD361E85E9}"/>
              </a:ext>
            </a:extLst>
          </p:cNvPr>
          <p:cNvSpPr/>
          <p:nvPr/>
        </p:nvSpPr>
        <p:spPr>
          <a:xfrm>
            <a:off x="9699669" y="5752092"/>
            <a:ext cx="795365" cy="9516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C9A6949-F9A5-5465-355D-ECC44B22476F}"/>
              </a:ext>
            </a:extLst>
          </p:cNvPr>
          <p:cNvGrpSpPr/>
          <p:nvPr/>
        </p:nvGrpSpPr>
        <p:grpSpPr>
          <a:xfrm>
            <a:off x="9262331" y="6132868"/>
            <a:ext cx="404937" cy="99506"/>
            <a:chOff x="4675136" y="5140770"/>
            <a:chExt cx="481756" cy="11838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F57B0D8-ECAE-4478-6A91-F1563FCB558E}"/>
                </a:ext>
              </a:extLst>
            </p:cNvPr>
            <p:cNvSpPr/>
            <p:nvPr/>
          </p:nvSpPr>
          <p:spPr>
            <a:xfrm>
              <a:off x="4675136" y="5140770"/>
              <a:ext cx="118383" cy="11838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B90C4B38-FF00-0304-F26E-5FC7CE29116A}"/>
                </a:ext>
              </a:extLst>
            </p:cNvPr>
            <p:cNvSpPr/>
            <p:nvPr/>
          </p:nvSpPr>
          <p:spPr>
            <a:xfrm>
              <a:off x="4856822" y="5140770"/>
              <a:ext cx="118383" cy="11838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644184A-3E23-F23B-6042-B3882536C8DE}"/>
                </a:ext>
              </a:extLst>
            </p:cNvPr>
            <p:cNvSpPr/>
            <p:nvPr/>
          </p:nvSpPr>
          <p:spPr>
            <a:xfrm>
              <a:off x="5038509" y="5140770"/>
              <a:ext cx="118383" cy="11838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BE348762-EF01-CA8E-CACB-3802AD31252E}"/>
              </a:ext>
            </a:extLst>
          </p:cNvPr>
          <p:cNvCxnSpPr>
            <a:cxnSpLocks/>
          </p:cNvCxnSpPr>
          <p:nvPr/>
        </p:nvCxnSpPr>
        <p:spPr>
          <a:xfrm flipV="1">
            <a:off x="9035432" y="5149709"/>
            <a:ext cx="0" cy="56167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AE1C3DCD-F1AC-DE77-3166-4F5EE8E36068}"/>
              </a:ext>
            </a:extLst>
          </p:cNvPr>
          <p:cNvSpPr txBox="1"/>
          <p:nvPr/>
        </p:nvSpPr>
        <p:spPr>
          <a:xfrm>
            <a:off x="9021417" y="5239567"/>
            <a:ext cx="65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16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9E4E1DC3-3EB9-84AD-4181-20CDC0241EC4}"/>
              </a:ext>
            </a:extLst>
          </p:cNvPr>
          <p:cNvCxnSpPr>
            <a:cxnSpLocks/>
          </p:cNvCxnSpPr>
          <p:nvPr/>
        </p:nvCxnSpPr>
        <p:spPr>
          <a:xfrm>
            <a:off x="8580461" y="5137248"/>
            <a:ext cx="0" cy="5741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6E34155E-5EB5-B0EE-F92F-9A4D3BF5450D}"/>
              </a:ext>
            </a:extLst>
          </p:cNvPr>
          <p:cNvSpPr txBox="1"/>
          <p:nvPr/>
        </p:nvSpPr>
        <p:spPr>
          <a:xfrm>
            <a:off x="7796283" y="5252830"/>
            <a:ext cx="80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1600" baseline="-25000" err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1600" b="1">
              <a:solidFill>
                <a:schemeClr val="accent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267" name="Graphic 266" descr="Lock with solid fill">
            <a:extLst>
              <a:ext uri="{FF2B5EF4-FFF2-40B4-BE49-F238E27FC236}">
                <a16:creationId xmlns:a16="http://schemas.microsoft.com/office/drawing/2014/main" id="{4D4F4E92-3CC8-0CE3-5463-FCE16281EB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9813" y="5782320"/>
            <a:ext cx="778819" cy="778819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E0DA51AE-D827-E77A-019F-39AF40D2B1BD}"/>
              </a:ext>
            </a:extLst>
          </p:cNvPr>
          <p:cNvSpPr txBox="1"/>
          <p:nvPr/>
        </p:nvSpPr>
        <p:spPr>
          <a:xfrm>
            <a:off x="4152892" y="6356235"/>
            <a:ext cx="269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Opportunistically Mitigate</a:t>
            </a:r>
          </a:p>
        </p:txBody>
      </p:sp>
      <p:sp>
        <p:nvSpPr>
          <p:cNvPr id="275" name="Rounded Rectangle 274">
            <a:extLst>
              <a:ext uri="{FF2B5EF4-FFF2-40B4-BE49-F238E27FC236}">
                <a16:creationId xmlns:a16="http://schemas.microsoft.com/office/drawing/2014/main" id="{FAA46B96-E796-A356-442E-2EA389685EC1}"/>
              </a:ext>
            </a:extLst>
          </p:cNvPr>
          <p:cNvSpPr/>
          <p:nvPr/>
        </p:nvSpPr>
        <p:spPr>
          <a:xfrm>
            <a:off x="6799943" y="5711388"/>
            <a:ext cx="3727492" cy="101008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13F72EF3-831F-F078-2DA3-A04A7182A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951" y="6356235"/>
            <a:ext cx="332547" cy="332547"/>
          </a:xfrm>
          <a:prstGeom prst="rect">
            <a:avLst/>
          </a:prstGeom>
        </p:spPr>
      </p:pic>
      <p:sp>
        <p:nvSpPr>
          <p:cNvPr id="270" name="Rounded Rectangle 269">
            <a:extLst>
              <a:ext uri="{FF2B5EF4-FFF2-40B4-BE49-F238E27FC236}">
                <a16:creationId xmlns:a16="http://schemas.microsoft.com/office/drawing/2014/main" id="{095D849D-89B6-51B0-66F8-CF5F3E7C468F}"/>
              </a:ext>
            </a:extLst>
          </p:cNvPr>
          <p:cNvSpPr/>
          <p:nvPr/>
        </p:nvSpPr>
        <p:spPr>
          <a:xfrm>
            <a:off x="7688443" y="5812265"/>
            <a:ext cx="707187" cy="22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</a:t>
            </a:r>
          </a:p>
        </p:txBody>
      </p:sp>
      <p:sp>
        <p:nvSpPr>
          <p:cNvPr id="271" name="Rounded Rectangle 270">
            <a:extLst>
              <a:ext uri="{FF2B5EF4-FFF2-40B4-BE49-F238E27FC236}">
                <a16:creationId xmlns:a16="http://schemas.microsoft.com/office/drawing/2014/main" id="{6D35FC87-F445-6C24-9256-F54CA8581AFC}"/>
              </a:ext>
            </a:extLst>
          </p:cNvPr>
          <p:cNvSpPr/>
          <p:nvPr/>
        </p:nvSpPr>
        <p:spPr>
          <a:xfrm>
            <a:off x="9744087" y="5812265"/>
            <a:ext cx="707187" cy="22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</a:t>
            </a:r>
          </a:p>
        </p:txBody>
      </p:sp>
      <p:sp>
        <p:nvSpPr>
          <p:cNvPr id="272" name="Rounded Rectangle 271">
            <a:extLst>
              <a:ext uri="{FF2B5EF4-FFF2-40B4-BE49-F238E27FC236}">
                <a16:creationId xmlns:a16="http://schemas.microsoft.com/office/drawing/2014/main" id="{4AC733DB-0379-32B0-C15E-E1C52143909E}"/>
              </a:ext>
            </a:extLst>
          </p:cNvPr>
          <p:cNvSpPr/>
          <p:nvPr/>
        </p:nvSpPr>
        <p:spPr>
          <a:xfrm>
            <a:off x="6880076" y="5812265"/>
            <a:ext cx="707187" cy="22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</a:t>
            </a:r>
          </a:p>
        </p:txBody>
      </p:sp>
      <p:pic>
        <p:nvPicPr>
          <p:cNvPr id="265" name="Picture 264">
            <a:extLst>
              <a:ext uri="{FF2B5EF4-FFF2-40B4-BE49-F238E27FC236}">
                <a16:creationId xmlns:a16="http://schemas.microsoft.com/office/drawing/2014/main" id="{437CFD16-FD02-2222-6B6B-F38A792D8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984" y="6340668"/>
            <a:ext cx="332547" cy="332547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3B63C4F1-226A-5CC6-6E8E-F11986564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4893" y="6356235"/>
            <a:ext cx="332547" cy="332547"/>
          </a:xfrm>
          <a:prstGeom prst="rect">
            <a:avLst/>
          </a:prstGeom>
        </p:spPr>
      </p:pic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839D0330-8C38-662A-633E-161C7F41304A}"/>
              </a:ext>
            </a:extLst>
          </p:cNvPr>
          <p:cNvSpPr/>
          <p:nvPr/>
        </p:nvSpPr>
        <p:spPr>
          <a:xfrm>
            <a:off x="8433690" y="5743424"/>
            <a:ext cx="795365" cy="960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277" name="Rounded Rectangle 276">
            <a:extLst>
              <a:ext uri="{FF2B5EF4-FFF2-40B4-BE49-F238E27FC236}">
                <a16:creationId xmlns:a16="http://schemas.microsoft.com/office/drawing/2014/main" id="{E44CEDDA-476E-620F-7E54-CC90AF27686D}"/>
              </a:ext>
            </a:extLst>
          </p:cNvPr>
          <p:cNvSpPr/>
          <p:nvPr/>
        </p:nvSpPr>
        <p:spPr>
          <a:xfrm>
            <a:off x="8477778" y="5812265"/>
            <a:ext cx="707187" cy="22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PMQ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3ACDC805-3F38-B3D7-53B5-F74605218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8319" y="6340668"/>
            <a:ext cx="332547" cy="332547"/>
          </a:xfrm>
          <a:prstGeom prst="rect">
            <a:avLst/>
          </a:prstGeom>
        </p:spPr>
      </p:pic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2CEBA563-54EA-BF0F-F7BA-1349F3B767FF}"/>
              </a:ext>
            </a:extLst>
          </p:cNvPr>
          <p:cNvSpPr/>
          <p:nvPr/>
        </p:nvSpPr>
        <p:spPr>
          <a:xfrm>
            <a:off x="6844289" y="6320900"/>
            <a:ext cx="2379540" cy="38391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8D0254E-2C9E-0282-E11D-6415A1005915}"/>
              </a:ext>
            </a:extLst>
          </p:cNvPr>
          <p:cNvSpPr txBox="1"/>
          <p:nvPr/>
        </p:nvSpPr>
        <p:spPr>
          <a:xfrm>
            <a:off x="2251755" y="6356235"/>
            <a:ext cx="141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Fewer Alerts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77E4A92E-D996-A135-2767-BDAD55DB02D4}"/>
              </a:ext>
            </a:extLst>
          </p:cNvPr>
          <p:cNvCxnSpPr>
            <a:cxnSpLocks/>
            <a:stCxn id="274" idx="1"/>
            <a:endCxn id="279" idx="3"/>
          </p:cNvCxnSpPr>
          <p:nvPr/>
        </p:nvCxnSpPr>
        <p:spPr>
          <a:xfrm flipH="1">
            <a:off x="3663269" y="6525512"/>
            <a:ext cx="48962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A3E86A8E-E2AE-B851-8D90-FFB4A420D61C}"/>
              </a:ext>
            </a:extLst>
          </p:cNvPr>
          <p:cNvSpPr txBox="1"/>
          <p:nvPr/>
        </p:nvSpPr>
        <p:spPr>
          <a:xfrm>
            <a:off x="9982200" y="5030966"/>
            <a:ext cx="1993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Trigger Alert</a:t>
            </a:r>
          </a:p>
        </p:txBody>
      </p: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60A27475-4F59-8864-27D2-FE3C21218139}"/>
              </a:ext>
            </a:extLst>
          </p:cNvPr>
          <p:cNvCxnSpPr>
            <a:cxnSpLocks/>
            <a:stCxn id="287" idx="2"/>
            <a:endCxn id="271" idx="0"/>
          </p:cNvCxnSpPr>
          <p:nvPr/>
        </p:nvCxnSpPr>
        <p:spPr>
          <a:xfrm flipH="1">
            <a:off x="10097681" y="5431076"/>
            <a:ext cx="881474" cy="3811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93" grpId="0"/>
      <p:bldP spid="138" grpId="0" animBg="1"/>
      <p:bldP spid="74" grpId="0"/>
      <p:bldP spid="43" grpId="0" animBg="1"/>
      <p:bldP spid="44" grpId="0" animBg="1"/>
      <p:bldP spid="45" grpId="0" animBg="1"/>
      <p:bldP spid="46" grpId="0"/>
      <p:bldP spid="106" grpId="0"/>
      <p:bldP spid="94" grpId="0" animBg="1"/>
      <p:bldP spid="129" grpId="0" animBg="1"/>
      <p:bldP spid="133" grpId="0" animBg="1"/>
      <p:bldP spid="134" grpId="0"/>
      <p:bldP spid="135" grpId="0" animBg="1"/>
      <p:bldP spid="136" grpId="0" animBg="1"/>
      <p:bldP spid="140" grpId="0" animBg="1"/>
      <p:bldP spid="141" grpId="0" animBg="1"/>
      <p:bldP spid="142" grpId="0" animBg="1"/>
      <p:bldP spid="143" grpId="0" animBg="1"/>
      <p:bldP spid="146" grpId="0" animBg="1"/>
      <p:bldP spid="147" grpId="0" animBg="1"/>
      <p:bldP spid="112" grpId="0" animBg="1"/>
      <p:bldP spid="151" grpId="0"/>
      <p:bldP spid="137" grpId="0" animBg="1"/>
      <p:bldP spid="170" grpId="0" animBg="1"/>
      <p:bldP spid="171" grpId="0" animBg="1"/>
      <p:bldP spid="191" grpId="0"/>
      <p:bldP spid="194" grpId="0"/>
      <p:bldP spid="180" grpId="0" animBg="1"/>
      <p:bldP spid="200" grpId="0" animBg="1"/>
      <p:bldP spid="201" grpId="0"/>
      <p:bldP spid="206" grpId="0" animBg="1"/>
      <p:bldP spid="207" grpId="0" animBg="1"/>
      <p:bldP spid="213" grpId="0"/>
      <p:bldP spid="214" grpId="0" animBg="1"/>
      <p:bldP spid="221" grpId="0"/>
      <p:bldP spid="229" grpId="0"/>
      <p:bldP spid="230" grpId="0" animBg="1"/>
      <p:bldP spid="231" grpId="0"/>
      <p:bldP spid="238" grpId="0" uiExpand="1" build="allAtOnce" animBg="1"/>
      <p:bldP spid="241" grpId="0"/>
      <p:bldP spid="242" grpId="0" animBg="1"/>
      <p:bldP spid="242" grpId="1" animBg="1"/>
      <p:bldP spid="244" grpId="0" animBg="1"/>
      <p:bldP spid="244" grpId="1" animBg="1"/>
      <p:bldP spid="246" grpId="0" animBg="1"/>
      <p:bldP spid="246" grpId="1" animBg="1"/>
      <p:bldP spid="247" grpId="0" animBg="1"/>
      <p:bldP spid="247" grpId="1" animBg="1"/>
      <p:bldP spid="254" grpId="0"/>
      <p:bldP spid="254" grpId="1"/>
      <p:bldP spid="259" grpId="0"/>
      <p:bldP spid="259" grpId="1"/>
      <p:bldP spid="274" grpId="0" animBg="1"/>
      <p:bldP spid="274" grpId="1"/>
      <p:bldP spid="275" grpId="0" animBg="1"/>
      <p:bldP spid="275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6" grpId="0" animBg="1"/>
      <p:bldP spid="276" grpId="1" animBg="1"/>
      <p:bldP spid="277" grpId="0" animBg="1"/>
      <p:bldP spid="277" grpId="1" animBg="1"/>
      <p:bldP spid="273" grpId="0" animBg="1"/>
      <p:bldP spid="273" grpId="1" animBg="1"/>
      <p:bldP spid="279" grpId="0" animBg="1"/>
      <p:bldP spid="279" grpId="1"/>
      <p:bldP spid="287" grpId="0"/>
      <p:bldP spid="2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33F6-E4D9-CE1D-3202-BDCB992F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F6F05A3-A8A2-1920-5909-9103E877C3D2}"/>
              </a:ext>
            </a:extLst>
          </p:cNvPr>
          <p:cNvSpPr txBox="1"/>
          <p:nvPr/>
        </p:nvSpPr>
        <p:spPr>
          <a:xfrm>
            <a:off x="3087494" y="3143386"/>
            <a:ext cx="1452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 = 3</a:t>
            </a: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9749B255-AA68-E1CD-D9EC-781CFB9A5A9A}"/>
              </a:ext>
            </a:extLst>
          </p:cNvPr>
          <p:cNvSpPr/>
          <p:nvPr/>
        </p:nvSpPr>
        <p:spPr>
          <a:xfrm>
            <a:off x="1782288" y="982948"/>
            <a:ext cx="8627424" cy="1305787"/>
          </a:xfrm>
          <a:prstGeom prst="roundRect">
            <a:avLst>
              <a:gd name="adj" fmla="val 16129"/>
            </a:avLst>
          </a:prstGeom>
          <a:solidFill>
            <a:srgbClr val="FBE9E9"/>
          </a:solidFill>
          <a:ln>
            <a:noFill/>
          </a:ln>
        </p:spPr>
        <p:txBody>
          <a:bodyPr anchor="t"/>
          <a:lstStyle/>
          <a:p>
            <a:pPr algn="ctr"/>
            <a:endParaRPr lang="en-US" sz="20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FE337-CD6F-BC92-EF69-9261C83F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Bounding </a:t>
            </a:r>
            <a:r>
              <a:rPr lang="en-US" err="1"/>
              <a:t>PrISM’s</a:t>
            </a:r>
            <a:r>
              <a:rPr lang="en-US"/>
              <a:t> Security: </a:t>
            </a:r>
            <a:r>
              <a:rPr lang="en-US">
                <a:solidFill>
                  <a:schemeClr val="accent3"/>
                </a:solidFill>
              </a:rPr>
              <a:t>Circular-X-Rows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0C5B0-CA0B-7BF9-4E55-CDADDB1F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86A1C-9E56-EC93-C78A-938E2A6CC380}"/>
              </a:ext>
            </a:extLst>
          </p:cNvPr>
          <p:cNvSpPr txBox="1"/>
          <p:nvPr/>
        </p:nvSpPr>
        <p:spPr>
          <a:xfrm>
            <a:off x="2584216" y="2605264"/>
            <a:ext cx="702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Circular-X-Rows: </a:t>
            </a:r>
            <a: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Hammer 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 rows round-robin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B0C6782-2A2E-775C-F20E-552A869B0B9D}"/>
              </a:ext>
            </a:extLst>
          </p:cNvPr>
          <p:cNvSpPr txBox="1"/>
          <p:nvPr/>
        </p:nvSpPr>
        <p:spPr>
          <a:xfrm>
            <a:off x="4950412" y="977819"/>
            <a:ext cx="229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Attacker’s Goal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81AC1E-E416-AB18-D9A9-96C643771B3B}"/>
              </a:ext>
            </a:extLst>
          </p:cNvPr>
          <p:cNvSpPr txBox="1"/>
          <p:nvPr/>
        </p:nvSpPr>
        <p:spPr>
          <a:xfrm>
            <a:off x="1286015" y="1415770"/>
            <a:ext cx="961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① M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aximize hammering 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Use </a:t>
            </a:r>
            <a:r>
              <a:rPr lang="en-CA" b="1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every activation slot 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within the refresh window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8A8CAA-B97A-56D8-A499-5D52F7094AD1}"/>
              </a:ext>
            </a:extLst>
          </p:cNvPr>
          <p:cNvSpPr txBox="1"/>
          <p:nvPr/>
        </p:nvSpPr>
        <p:spPr>
          <a:xfrm>
            <a:off x="1369466" y="1818156"/>
            <a:ext cx="945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② Evade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CA" b="1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both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mitigations: </a:t>
            </a:r>
            <a:r>
              <a:rPr lang="en-CA" b="1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Default Mitigation</a:t>
            </a:r>
            <a:r>
              <a:rPr lang="en-CA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(1 per window) + </a:t>
            </a:r>
            <a:r>
              <a:rPr lang="en-CA" b="1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SHQ Intersections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9C7868F-4FE7-15B6-05FD-26BCB78424E4}"/>
              </a:ext>
            </a:extLst>
          </p:cNvPr>
          <p:cNvGrpSpPr/>
          <p:nvPr/>
        </p:nvGrpSpPr>
        <p:grpSpPr>
          <a:xfrm>
            <a:off x="4100305" y="3138307"/>
            <a:ext cx="1167974" cy="688199"/>
            <a:chOff x="7312432" y="1594917"/>
            <a:chExt cx="1167974" cy="68819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DAB8C9E-81FE-6CCD-D4E4-3CC1B1E365F1}"/>
                </a:ext>
              </a:extLst>
            </p:cNvPr>
            <p:cNvSpPr txBox="1"/>
            <p:nvPr/>
          </p:nvSpPr>
          <p:spPr>
            <a:xfrm>
              <a:off x="7312432" y="1944562"/>
              <a:ext cx="1167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Window 0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DB024F9C-5EB1-7AE3-8674-D386B4FF9D46}"/>
                </a:ext>
              </a:extLst>
            </p:cNvPr>
            <p:cNvSpPr/>
            <p:nvPr/>
          </p:nvSpPr>
          <p:spPr>
            <a:xfrm>
              <a:off x="7399207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A715C99C-24FC-B501-BA5A-A15B5E57C7E3}"/>
                </a:ext>
              </a:extLst>
            </p:cNvPr>
            <p:cNvSpPr/>
            <p:nvPr/>
          </p:nvSpPr>
          <p:spPr>
            <a:xfrm>
              <a:off x="7730682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FDA7DDE2-E4C8-7BF5-4895-5345045819F1}"/>
                </a:ext>
              </a:extLst>
            </p:cNvPr>
            <p:cNvSpPr/>
            <p:nvPr/>
          </p:nvSpPr>
          <p:spPr>
            <a:xfrm>
              <a:off x="8062156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863179E-59CB-D584-BC92-772AC3BE161F}"/>
              </a:ext>
            </a:extLst>
          </p:cNvPr>
          <p:cNvGrpSpPr/>
          <p:nvPr/>
        </p:nvGrpSpPr>
        <p:grpSpPr>
          <a:xfrm>
            <a:off x="5456681" y="3138307"/>
            <a:ext cx="1167974" cy="688199"/>
            <a:chOff x="8513247" y="1594917"/>
            <a:chExt cx="1167974" cy="68819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943E443-CB35-BF21-8BCC-0891F28272C4}"/>
                </a:ext>
              </a:extLst>
            </p:cNvPr>
            <p:cNvSpPr txBox="1"/>
            <p:nvPr/>
          </p:nvSpPr>
          <p:spPr>
            <a:xfrm>
              <a:off x="8513247" y="1944562"/>
              <a:ext cx="1167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Window 1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33444F85-0A9C-A393-3B14-B9A5F6E0DF56}"/>
                </a:ext>
              </a:extLst>
            </p:cNvPr>
            <p:cNvSpPr/>
            <p:nvPr/>
          </p:nvSpPr>
          <p:spPr>
            <a:xfrm>
              <a:off x="8600022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B53E81A2-D87A-4D63-51A1-1DA4917EB7A3}"/>
                </a:ext>
              </a:extLst>
            </p:cNvPr>
            <p:cNvSpPr/>
            <p:nvPr/>
          </p:nvSpPr>
          <p:spPr>
            <a:xfrm>
              <a:off x="8931497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435A1547-A95E-2705-A30B-4F0B7F34F675}"/>
                </a:ext>
              </a:extLst>
            </p:cNvPr>
            <p:cNvSpPr/>
            <p:nvPr/>
          </p:nvSpPr>
          <p:spPr>
            <a:xfrm>
              <a:off x="9262971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5B9550-BA4B-20BA-33C6-13A978A93A7D}"/>
              </a:ext>
            </a:extLst>
          </p:cNvPr>
          <p:cNvGrpSpPr/>
          <p:nvPr/>
        </p:nvGrpSpPr>
        <p:grpSpPr>
          <a:xfrm>
            <a:off x="6813058" y="3138307"/>
            <a:ext cx="1167974" cy="688199"/>
            <a:chOff x="9696438" y="1594917"/>
            <a:chExt cx="1167974" cy="68819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E34DEB9-4E14-EF3E-DA83-3BFF440F5EAC}"/>
                </a:ext>
              </a:extLst>
            </p:cNvPr>
            <p:cNvSpPr txBox="1"/>
            <p:nvPr/>
          </p:nvSpPr>
          <p:spPr>
            <a:xfrm>
              <a:off x="9696438" y="1944562"/>
              <a:ext cx="1167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Window 2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82558978-367E-5B30-E214-46D20F4F8716}"/>
                </a:ext>
              </a:extLst>
            </p:cNvPr>
            <p:cNvSpPr/>
            <p:nvPr/>
          </p:nvSpPr>
          <p:spPr>
            <a:xfrm>
              <a:off x="9783213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B1A0B931-7085-CF9C-B32A-BD34FC6DCF43}"/>
                </a:ext>
              </a:extLst>
            </p:cNvPr>
            <p:cNvSpPr/>
            <p:nvPr/>
          </p:nvSpPr>
          <p:spPr>
            <a:xfrm>
              <a:off x="10114688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182A83E1-3D68-A3B7-79C1-0FD7FF0DBB82}"/>
                </a:ext>
              </a:extLst>
            </p:cNvPr>
            <p:cNvSpPr/>
            <p:nvPr/>
          </p:nvSpPr>
          <p:spPr>
            <a:xfrm>
              <a:off x="10446162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C466D02-54C6-A0C9-AA1F-CCD375B09A71}"/>
              </a:ext>
            </a:extLst>
          </p:cNvPr>
          <p:cNvGrpSpPr/>
          <p:nvPr/>
        </p:nvGrpSpPr>
        <p:grpSpPr>
          <a:xfrm>
            <a:off x="8173440" y="3244853"/>
            <a:ext cx="481756" cy="118383"/>
            <a:chOff x="4675136" y="5140770"/>
            <a:chExt cx="481756" cy="118383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AF4EF60-301E-BD17-56C3-77C75293BB0A}"/>
                </a:ext>
              </a:extLst>
            </p:cNvPr>
            <p:cNvSpPr/>
            <p:nvPr/>
          </p:nvSpPr>
          <p:spPr>
            <a:xfrm>
              <a:off x="4675136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AF72507-B9F8-B17E-770F-124DAA353932}"/>
                </a:ext>
              </a:extLst>
            </p:cNvPr>
            <p:cNvSpPr/>
            <p:nvPr/>
          </p:nvSpPr>
          <p:spPr>
            <a:xfrm>
              <a:off x="4856822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C480E7F-99C9-F88F-2876-EC8447CD4EE4}"/>
                </a:ext>
              </a:extLst>
            </p:cNvPr>
            <p:cNvSpPr/>
            <p:nvPr/>
          </p:nvSpPr>
          <p:spPr>
            <a:xfrm>
              <a:off x="5038509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224F216F-0354-C072-D3A5-0336813C9FE9}"/>
              </a:ext>
            </a:extLst>
          </p:cNvPr>
          <p:cNvSpPr txBox="1"/>
          <p:nvPr/>
        </p:nvSpPr>
        <p:spPr>
          <a:xfrm>
            <a:off x="3276600" y="5971841"/>
            <a:ext cx="6050280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ctr"/>
            <a:r>
              <a:rPr lang="en-CA" sz="2000" b="1" dirty="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</a:t>
            </a:r>
            <a:r>
              <a:rPr sz="2000" b="1" dirty="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weep every X in between  </a:t>
            </a:r>
            <a:r>
              <a:rPr lang="en-CA" sz="2000" b="1" dirty="0">
                <a:solidFill>
                  <a:srgbClr val="595959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sz="2000" b="1" dirty="0">
                <a:solidFill>
                  <a:srgbClr val="595959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 </a:t>
            </a:r>
            <a:r>
              <a:rPr lang="en-CA" sz="2000" b="1" dirty="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</a:t>
            </a:r>
            <a:r>
              <a:rPr sz="2000" b="1" dirty="0" err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rovably</a:t>
            </a:r>
            <a:r>
              <a:rPr sz="2000" b="1" dirty="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worst case</a:t>
            </a:r>
          </a:p>
        </p:txBody>
      </p:sp>
      <p:sp>
        <p:nvSpPr>
          <p:cNvPr id="261" name="Rounded Rectangle 260">
            <a:extLst>
              <a:ext uri="{FF2B5EF4-FFF2-40B4-BE49-F238E27FC236}">
                <a16:creationId xmlns:a16="http://schemas.microsoft.com/office/drawing/2014/main" id="{F3C9F969-438B-982B-5877-7E7126BD8D7B}"/>
              </a:ext>
            </a:extLst>
          </p:cNvPr>
          <p:cNvSpPr/>
          <p:nvPr/>
        </p:nvSpPr>
        <p:spPr>
          <a:xfrm>
            <a:off x="3276600" y="6344297"/>
            <a:ext cx="1325880" cy="365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24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r>
              <a:rPr sz="20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 = W</a:t>
            </a:r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C3FF55D8-899C-4B4A-3873-666866094FC2}"/>
              </a:ext>
            </a:extLst>
          </p:cNvPr>
          <p:cNvSpPr/>
          <p:nvPr/>
        </p:nvSpPr>
        <p:spPr>
          <a:xfrm>
            <a:off x="7269480" y="6344297"/>
            <a:ext cx="2057400" cy="365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524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r>
              <a:rPr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 = (L+1)·W</a:t>
            </a:r>
          </a:p>
        </p:txBody>
      </p:sp>
      <p:sp>
        <p:nvSpPr>
          <p:cNvPr id="263" name="Left-Right Arrow 262">
            <a:extLst>
              <a:ext uri="{FF2B5EF4-FFF2-40B4-BE49-F238E27FC236}">
                <a16:creationId xmlns:a16="http://schemas.microsoft.com/office/drawing/2014/main" id="{A54DF42B-659A-54B2-B92F-59B96C2CD7B2}"/>
              </a:ext>
            </a:extLst>
          </p:cNvPr>
          <p:cNvSpPr/>
          <p:nvPr/>
        </p:nvSpPr>
        <p:spPr>
          <a:xfrm>
            <a:off x="4617720" y="6408305"/>
            <a:ext cx="2651760" cy="228600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A2D0E2E-0747-BFBD-5951-A4C9997B89F7}"/>
              </a:ext>
            </a:extLst>
          </p:cNvPr>
          <p:cNvSpPr/>
          <p:nvPr/>
        </p:nvSpPr>
        <p:spPr>
          <a:xfrm>
            <a:off x="5943600" y="2288735"/>
            <a:ext cx="309562" cy="3615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50CF6D81-4F81-55B3-D339-175A08974194}"/>
              </a:ext>
            </a:extLst>
          </p:cNvPr>
          <p:cNvSpPr/>
          <p:nvPr/>
        </p:nvSpPr>
        <p:spPr>
          <a:xfrm>
            <a:off x="-9415" y="3066929"/>
            <a:ext cx="6027417" cy="2808124"/>
          </a:xfrm>
          <a:prstGeom prst="roundRect">
            <a:avLst>
              <a:gd name="adj" fmla="val 161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20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① Evade Default Mitigation: X = 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B8BDB-EEC3-11D1-903C-6E34984E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4" y="3789491"/>
            <a:ext cx="352405" cy="352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AD4C2F-0C12-A21D-33C9-DB76C6151E4A}"/>
              </a:ext>
            </a:extLst>
          </p:cNvPr>
          <p:cNvGrpSpPr/>
          <p:nvPr/>
        </p:nvGrpSpPr>
        <p:grpSpPr>
          <a:xfrm>
            <a:off x="145490" y="4181055"/>
            <a:ext cx="994423" cy="331474"/>
            <a:chOff x="7399207" y="1594917"/>
            <a:chExt cx="994423" cy="33147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AF60D94-DFD4-4AAF-77E6-140EC3016C7D}"/>
                </a:ext>
              </a:extLst>
            </p:cNvPr>
            <p:cNvSpPr/>
            <p:nvPr/>
          </p:nvSpPr>
          <p:spPr>
            <a:xfrm>
              <a:off x="7399207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AEF3339-2C23-5764-7E1A-DB9440F5480E}"/>
                </a:ext>
              </a:extLst>
            </p:cNvPr>
            <p:cNvSpPr/>
            <p:nvPr/>
          </p:nvSpPr>
          <p:spPr>
            <a:xfrm>
              <a:off x="7730682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19D23F-8B9A-BB31-34C9-D7D4CFED3615}"/>
                </a:ext>
              </a:extLst>
            </p:cNvPr>
            <p:cNvSpPr/>
            <p:nvPr/>
          </p:nvSpPr>
          <p:spPr>
            <a:xfrm>
              <a:off x="8062156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F51F77-13F9-47C8-4554-863D5943CA95}"/>
              </a:ext>
            </a:extLst>
          </p:cNvPr>
          <p:cNvGrpSpPr/>
          <p:nvPr/>
        </p:nvGrpSpPr>
        <p:grpSpPr>
          <a:xfrm>
            <a:off x="1666108" y="4181055"/>
            <a:ext cx="994423" cy="331474"/>
            <a:chOff x="8600022" y="1594917"/>
            <a:chExt cx="994423" cy="331474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1777B1-57D8-214F-2D15-9F4023206568}"/>
                </a:ext>
              </a:extLst>
            </p:cNvPr>
            <p:cNvSpPr/>
            <p:nvPr/>
          </p:nvSpPr>
          <p:spPr>
            <a:xfrm>
              <a:off x="8600022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E2ECC5-1E39-D26A-BE77-864FB5584F47}"/>
                </a:ext>
              </a:extLst>
            </p:cNvPr>
            <p:cNvSpPr/>
            <p:nvPr/>
          </p:nvSpPr>
          <p:spPr>
            <a:xfrm>
              <a:off x="8931497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D2367C1-801C-1F75-2F38-82A8792A0188}"/>
                </a:ext>
              </a:extLst>
            </p:cNvPr>
            <p:cNvSpPr/>
            <p:nvPr/>
          </p:nvSpPr>
          <p:spPr>
            <a:xfrm>
              <a:off x="9262971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626EAE-4AB0-566D-0EAF-0B5C1EAC6A6A}"/>
              </a:ext>
            </a:extLst>
          </p:cNvPr>
          <p:cNvGrpSpPr/>
          <p:nvPr/>
        </p:nvGrpSpPr>
        <p:grpSpPr>
          <a:xfrm>
            <a:off x="3186726" y="4181055"/>
            <a:ext cx="994423" cy="331474"/>
            <a:chOff x="9783213" y="1594917"/>
            <a:chExt cx="994423" cy="33147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FB7755D-BB84-1FA6-D48B-082139E0ED30}"/>
                </a:ext>
              </a:extLst>
            </p:cNvPr>
            <p:cNvSpPr/>
            <p:nvPr/>
          </p:nvSpPr>
          <p:spPr>
            <a:xfrm>
              <a:off x="9783213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29E5CD7-DFCF-081F-3059-E6C22BAA9437}"/>
                </a:ext>
              </a:extLst>
            </p:cNvPr>
            <p:cNvSpPr/>
            <p:nvPr/>
          </p:nvSpPr>
          <p:spPr>
            <a:xfrm>
              <a:off x="10114688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1E831AF-BD7F-2923-73E2-DBBC33A4DDA7}"/>
                </a:ext>
              </a:extLst>
            </p:cNvPr>
            <p:cNvSpPr/>
            <p:nvPr/>
          </p:nvSpPr>
          <p:spPr>
            <a:xfrm>
              <a:off x="10446162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46B81F4-7698-5DB4-8D6A-341F8296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64" y="3789491"/>
            <a:ext cx="352405" cy="3524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8FDD6F-0E6B-A2FF-F64F-D3A90CB8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361" y="3789491"/>
            <a:ext cx="352405" cy="35240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A90550F-420E-1B4A-B42A-9D76FE982BCC}"/>
              </a:ext>
            </a:extLst>
          </p:cNvPr>
          <p:cNvGrpSpPr/>
          <p:nvPr/>
        </p:nvGrpSpPr>
        <p:grpSpPr>
          <a:xfrm>
            <a:off x="142164" y="2650015"/>
            <a:ext cx="2681695" cy="352405"/>
            <a:chOff x="9587358" y="2399687"/>
            <a:chExt cx="2681695" cy="3524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08E2D2-98B8-08A9-25C5-50E52E23D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7358" y="2399687"/>
              <a:ext cx="352405" cy="3524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FD5B2C-F274-B8CD-181B-4130F5B917EF}"/>
                </a:ext>
              </a:extLst>
            </p:cNvPr>
            <p:cNvSpPr txBox="1"/>
            <p:nvPr/>
          </p:nvSpPr>
          <p:spPr>
            <a:xfrm>
              <a:off x="9910235" y="2406613"/>
              <a:ext cx="2358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Default Mitigation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F9E3B55-5028-F676-D290-3DAEE186DC36}"/>
              </a:ext>
            </a:extLst>
          </p:cNvPr>
          <p:cNvSpPr txBox="1"/>
          <p:nvPr/>
        </p:nvSpPr>
        <p:spPr>
          <a:xfrm>
            <a:off x="-1" y="4977929"/>
            <a:ext cx="6025901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Aggressors appear every window </a:t>
            </a: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1600" b="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Max hammering rate</a:t>
            </a:r>
            <a:endParaRPr lang="en-CA" sz="1600" b="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FB5C006D-163C-8A8D-1611-78E4DC52075E}"/>
              </a:ext>
            </a:extLst>
          </p:cNvPr>
          <p:cNvSpPr/>
          <p:nvPr/>
        </p:nvSpPr>
        <p:spPr>
          <a:xfrm>
            <a:off x="6112676" y="3066929"/>
            <a:ext cx="6026400" cy="2808124"/>
          </a:xfrm>
          <a:prstGeom prst="roundRect">
            <a:avLst>
              <a:gd name="adj" fmla="val 161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② Evade SHQ Intersections: X = (L+1)</a:t>
            </a:r>
            <a:r>
              <a:rPr lang="en-CA"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· </a:t>
            </a:r>
            <a:r>
              <a:rPr lang="en-US"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0E2347-FCED-9EE6-68D5-959B68FAA12E}"/>
              </a:ext>
            </a:extLst>
          </p:cNvPr>
          <p:cNvGrpSpPr/>
          <p:nvPr/>
        </p:nvGrpSpPr>
        <p:grpSpPr>
          <a:xfrm>
            <a:off x="4707344" y="4181055"/>
            <a:ext cx="994423" cy="331474"/>
            <a:chOff x="9783213" y="1594917"/>
            <a:chExt cx="994423" cy="33147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ACFCDCF-E72D-6497-BDD0-62B8CE3FF754}"/>
                </a:ext>
              </a:extLst>
            </p:cNvPr>
            <p:cNvSpPr/>
            <p:nvPr/>
          </p:nvSpPr>
          <p:spPr>
            <a:xfrm>
              <a:off x="9783213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62E32ED-FA5D-DA12-C532-03173D93B913}"/>
                </a:ext>
              </a:extLst>
            </p:cNvPr>
            <p:cNvSpPr/>
            <p:nvPr/>
          </p:nvSpPr>
          <p:spPr>
            <a:xfrm>
              <a:off x="10114688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A7010FC-BEFD-ACE1-FF31-8F05FB55C451}"/>
                </a:ext>
              </a:extLst>
            </p:cNvPr>
            <p:cNvSpPr/>
            <p:nvPr/>
          </p:nvSpPr>
          <p:spPr>
            <a:xfrm>
              <a:off x="10446162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302FC07-29F0-996D-2228-2C12B9A6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93" y="3789491"/>
            <a:ext cx="352405" cy="35240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C2D1DE7-8033-1F24-9C70-83EB86D8F9F7}"/>
              </a:ext>
            </a:extLst>
          </p:cNvPr>
          <p:cNvSpPr txBox="1"/>
          <p:nvPr/>
        </p:nvSpPr>
        <p:spPr>
          <a:xfrm>
            <a:off x="-1" y="5393372"/>
            <a:ext cx="6025901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Appears most often in the lookback </a:t>
            </a: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1600" b="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Highest SHQ hit rate</a:t>
            </a:r>
            <a:endParaRPr lang="en-CA" sz="1600" b="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0C2E806-8056-8E1F-B330-0B08180213AE}"/>
              </a:ext>
            </a:extLst>
          </p:cNvPr>
          <p:cNvSpPr/>
          <p:nvPr/>
        </p:nvSpPr>
        <p:spPr>
          <a:xfrm>
            <a:off x="1585913" y="4141895"/>
            <a:ext cx="2700337" cy="40717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540479-D5D1-E017-DD01-26451BA2C87E}"/>
              </a:ext>
            </a:extLst>
          </p:cNvPr>
          <p:cNvSpPr txBox="1"/>
          <p:nvPr/>
        </p:nvSpPr>
        <p:spPr>
          <a:xfrm>
            <a:off x="1483012" y="4526241"/>
            <a:ext cx="2876949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SHQ Lookback Window L = 2</a:t>
            </a:r>
            <a:endParaRPr lang="en-CA" sz="1600" b="0">
              <a:solidFill>
                <a:schemeClr val="accent4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3BF1880-0C82-5145-B009-D903E85B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76" y="3789491"/>
            <a:ext cx="352405" cy="35240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BF30FA6-1062-9D27-1842-BBF03ED23D7E}"/>
              </a:ext>
            </a:extLst>
          </p:cNvPr>
          <p:cNvGrpSpPr/>
          <p:nvPr/>
        </p:nvGrpSpPr>
        <p:grpSpPr>
          <a:xfrm>
            <a:off x="6359942" y="4181055"/>
            <a:ext cx="994423" cy="331474"/>
            <a:chOff x="7399207" y="1594917"/>
            <a:chExt cx="994423" cy="33147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35C2C603-8650-BA27-9097-4C241AFE7001}"/>
                </a:ext>
              </a:extLst>
            </p:cNvPr>
            <p:cNvSpPr/>
            <p:nvPr/>
          </p:nvSpPr>
          <p:spPr>
            <a:xfrm>
              <a:off x="7399207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95FF1D9B-7328-35FF-A33C-9CDE66820849}"/>
                </a:ext>
              </a:extLst>
            </p:cNvPr>
            <p:cNvSpPr/>
            <p:nvPr/>
          </p:nvSpPr>
          <p:spPr>
            <a:xfrm>
              <a:off x="7730682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71971A7-E55C-B486-3C52-F9C237BED132}"/>
                </a:ext>
              </a:extLst>
            </p:cNvPr>
            <p:cNvSpPr/>
            <p:nvPr/>
          </p:nvSpPr>
          <p:spPr>
            <a:xfrm>
              <a:off x="8062156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1AC2095-052D-349C-C9C2-92596FCB373F}"/>
              </a:ext>
            </a:extLst>
          </p:cNvPr>
          <p:cNvGrpSpPr/>
          <p:nvPr/>
        </p:nvGrpSpPr>
        <p:grpSpPr>
          <a:xfrm>
            <a:off x="7880560" y="4181055"/>
            <a:ext cx="994423" cy="331474"/>
            <a:chOff x="8600022" y="1594917"/>
            <a:chExt cx="994423" cy="331474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C617506-7804-FCE1-062D-0C658D163AE1}"/>
                </a:ext>
              </a:extLst>
            </p:cNvPr>
            <p:cNvSpPr/>
            <p:nvPr/>
          </p:nvSpPr>
          <p:spPr>
            <a:xfrm>
              <a:off x="8600022" y="1594917"/>
              <a:ext cx="331474" cy="3314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D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D97306CA-7EA1-9E45-B616-2273ED57A7E3}"/>
                </a:ext>
              </a:extLst>
            </p:cNvPr>
            <p:cNvSpPr/>
            <p:nvPr/>
          </p:nvSpPr>
          <p:spPr>
            <a:xfrm>
              <a:off x="8931497" y="1594917"/>
              <a:ext cx="331474" cy="3314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722CB9C-F70E-BB74-E97D-BA6F76C9798A}"/>
                </a:ext>
              </a:extLst>
            </p:cNvPr>
            <p:cNvSpPr/>
            <p:nvPr/>
          </p:nvSpPr>
          <p:spPr>
            <a:xfrm>
              <a:off x="9262971" y="1594917"/>
              <a:ext cx="331474" cy="3314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3159CD-8604-7E95-17B1-B99A7777A68A}"/>
              </a:ext>
            </a:extLst>
          </p:cNvPr>
          <p:cNvGrpSpPr/>
          <p:nvPr/>
        </p:nvGrpSpPr>
        <p:grpSpPr>
          <a:xfrm>
            <a:off x="9401178" y="4181055"/>
            <a:ext cx="994423" cy="331474"/>
            <a:chOff x="9783213" y="1594917"/>
            <a:chExt cx="994423" cy="331474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59886A7-8F7C-05CB-6C76-C25FE86AC7DE}"/>
                </a:ext>
              </a:extLst>
            </p:cNvPr>
            <p:cNvSpPr/>
            <p:nvPr/>
          </p:nvSpPr>
          <p:spPr>
            <a:xfrm>
              <a:off x="9783213" y="1594917"/>
              <a:ext cx="331474" cy="3314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G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D18FB865-2621-2294-0569-EB26E3605298}"/>
                </a:ext>
              </a:extLst>
            </p:cNvPr>
            <p:cNvSpPr/>
            <p:nvPr/>
          </p:nvSpPr>
          <p:spPr>
            <a:xfrm>
              <a:off x="10114688" y="1594917"/>
              <a:ext cx="331474" cy="33147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H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F453A50-395E-44C2-EB07-3992907DE1AA}"/>
                </a:ext>
              </a:extLst>
            </p:cNvPr>
            <p:cNvSpPr/>
            <p:nvPr/>
          </p:nvSpPr>
          <p:spPr>
            <a:xfrm>
              <a:off x="10446162" y="1594917"/>
              <a:ext cx="331474" cy="331474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I</a:t>
              </a: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2A9AF208-83EE-5D5B-F8FB-B1C79EDC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316" y="3789491"/>
            <a:ext cx="352405" cy="35240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54C7E09-069B-33D2-8B6E-8096770AF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813" y="3789491"/>
            <a:ext cx="352405" cy="352405"/>
          </a:xfrm>
          <a:prstGeom prst="rect">
            <a:avLst/>
          </a:prstGeom>
        </p:spPr>
      </p:pic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C6E115A-3DAC-37F7-93E1-71F09085101E}"/>
              </a:ext>
            </a:extLst>
          </p:cNvPr>
          <p:cNvSpPr/>
          <p:nvPr/>
        </p:nvSpPr>
        <p:spPr>
          <a:xfrm>
            <a:off x="7800365" y="4141895"/>
            <a:ext cx="2700337" cy="40717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553C4D4-DFAD-4B63-3AC7-2851F1C73627}"/>
              </a:ext>
            </a:extLst>
          </p:cNvPr>
          <p:cNvSpPr txBox="1"/>
          <p:nvPr/>
        </p:nvSpPr>
        <p:spPr>
          <a:xfrm>
            <a:off x="7687401" y="4526241"/>
            <a:ext cx="2876949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SHQ Lookback Window L = 2</a:t>
            </a:r>
            <a:endParaRPr lang="en-CA" sz="1600" b="0">
              <a:solidFill>
                <a:schemeClr val="accent4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0862C8-7270-52AB-B434-333B27AB8DFB}"/>
              </a:ext>
            </a:extLst>
          </p:cNvPr>
          <p:cNvSpPr txBox="1"/>
          <p:nvPr/>
        </p:nvSpPr>
        <p:spPr>
          <a:xfrm>
            <a:off x="6126480" y="4977929"/>
            <a:ext cx="6025901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Aggressors return after SHQ forgets them </a:t>
            </a: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1600" b="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No intersection</a:t>
            </a:r>
            <a:endParaRPr lang="en-CA" sz="1600" b="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559545-E54B-CE1D-97E4-BC8021B25078}"/>
              </a:ext>
            </a:extLst>
          </p:cNvPr>
          <p:cNvSpPr txBox="1"/>
          <p:nvPr/>
        </p:nvSpPr>
        <p:spPr>
          <a:xfrm>
            <a:off x="6126480" y="5431731"/>
            <a:ext cx="6025901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 gets fewer activations </a:t>
            </a: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1600" b="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Lower hammering rate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FAB917-2F9E-655A-F136-5C5D506434DF}"/>
              </a:ext>
            </a:extLst>
          </p:cNvPr>
          <p:cNvGrpSpPr/>
          <p:nvPr/>
        </p:nvGrpSpPr>
        <p:grpSpPr>
          <a:xfrm>
            <a:off x="10941611" y="4181055"/>
            <a:ext cx="994423" cy="331474"/>
            <a:chOff x="9783213" y="1594917"/>
            <a:chExt cx="994423" cy="331474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0BED2A25-B035-9FD6-75A7-78D7843286E9}"/>
                </a:ext>
              </a:extLst>
            </p:cNvPr>
            <p:cNvSpPr/>
            <p:nvPr/>
          </p:nvSpPr>
          <p:spPr>
            <a:xfrm>
              <a:off x="9783213" y="1594917"/>
              <a:ext cx="331474" cy="331474"/>
            </a:xfrm>
            <a:prstGeom prst="roundRect">
              <a:avLst/>
            </a:prstGeom>
            <a:solidFill>
              <a:srgbClr val="FBE9E9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0D507F6D-C6F4-88B7-29AC-7EFF6D0DA7A2}"/>
                </a:ext>
              </a:extLst>
            </p:cNvPr>
            <p:cNvSpPr/>
            <p:nvPr/>
          </p:nvSpPr>
          <p:spPr>
            <a:xfrm>
              <a:off x="10114688" y="1594917"/>
              <a:ext cx="331474" cy="3314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9A63B145-F301-1993-5113-0FB929CBB54C}"/>
                </a:ext>
              </a:extLst>
            </p:cNvPr>
            <p:cNvSpPr/>
            <p:nvPr/>
          </p:nvSpPr>
          <p:spPr>
            <a:xfrm>
              <a:off x="10446162" y="1594917"/>
              <a:ext cx="331474" cy="331474"/>
            </a:xfrm>
            <a:prstGeom prst="roundRect">
              <a:avLst/>
            </a:prstGeom>
            <a:solidFill>
              <a:srgbClr val="F2CFE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6B8FB2F-5FC8-9712-6C33-791F0509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560" y="3789491"/>
            <a:ext cx="352405" cy="352405"/>
          </a:xfrm>
          <a:prstGeom prst="rect">
            <a:avLst/>
          </a:prstGeom>
        </p:spPr>
      </p:pic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A2DDE70-89D8-420E-B424-338AF316D12B}"/>
              </a:ext>
            </a:extLst>
          </p:cNvPr>
          <p:cNvSpPr/>
          <p:nvPr/>
        </p:nvSpPr>
        <p:spPr>
          <a:xfrm>
            <a:off x="152282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75040EF2-F841-61EC-1D10-F628D0FAC1D5}"/>
              </a:ext>
            </a:extLst>
          </p:cNvPr>
          <p:cNvSpPr/>
          <p:nvPr/>
        </p:nvSpPr>
        <p:spPr>
          <a:xfrm rot="16200000">
            <a:off x="497297" y="4141402"/>
            <a:ext cx="269143" cy="959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F5FB73-57AB-B66A-CC4F-89799F4C7DAE}"/>
              </a:ext>
            </a:extLst>
          </p:cNvPr>
          <p:cNvSpPr txBox="1"/>
          <p:nvPr/>
        </p:nvSpPr>
        <p:spPr>
          <a:xfrm>
            <a:off x="-84684" y="4681000"/>
            <a:ext cx="1433104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= W</a:t>
            </a:r>
            <a:endParaRPr lang="en-CA"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E93C3FDA-EC1F-F928-09F3-E712506483F9}"/>
              </a:ext>
            </a:extLst>
          </p:cNvPr>
          <p:cNvSpPr/>
          <p:nvPr/>
        </p:nvSpPr>
        <p:spPr>
          <a:xfrm>
            <a:off x="1669505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3C97206E-BE6D-B931-C26F-00D5352E3E82}"/>
              </a:ext>
            </a:extLst>
          </p:cNvPr>
          <p:cNvSpPr/>
          <p:nvPr/>
        </p:nvSpPr>
        <p:spPr>
          <a:xfrm>
            <a:off x="3185803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EBB5CBD-C338-E0BC-E911-C169A902A036}"/>
              </a:ext>
            </a:extLst>
          </p:cNvPr>
          <p:cNvSpPr/>
          <p:nvPr/>
        </p:nvSpPr>
        <p:spPr>
          <a:xfrm>
            <a:off x="4703696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2BC9CAFD-F8EE-050A-B2AA-E594516E5E20}"/>
              </a:ext>
            </a:extLst>
          </p:cNvPr>
          <p:cNvSpPr/>
          <p:nvPr/>
        </p:nvSpPr>
        <p:spPr>
          <a:xfrm>
            <a:off x="6359019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92285DD1-FE33-5786-69D0-C466259A44AB}"/>
              </a:ext>
            </a:extLst>
          </p:cNvPr>
          <p:cNvSpPr/>
          <p:nvPr/>
        </p:nvSpPr>
        <p:spPr>
          <a:xfrm>
            <a:off x="10954419" y="4175513"/>
            <a:ext cx="987629" cy="33147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27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9" grpId="0"/>
      <p:bldP spid="9" grpId="1"/>
      <p:bldP spid="260" grpId="0"/>
      <p:bldP spid="261" grpId="0" animBg="1"/>
      <p:bldP spid="262" grpId="0" animBg="1"/>
      <p:bldP spid="263" grpId="0" animBg="1"/>
      <p:bldP spid="3" grpId="0" animBg="1"/>
      <p:bldP spid="3" grpId="1" animBg="1"/>
      <p:bldP spid="6" grpId="0" animBg="1"/>
      <p:bldP spid="34" grpId="0"/>
      <p:bldP spid="35" grpId="0" animBg="1"/>
      <p:bldP spid="47" grpId="0"/>
      <p:bldP spid="48" grpId="0" animBg="1"/>
      <p:bldP spid="49" grpId="0"/>
      <p:bldP spid="76" grpId="0" animBg="1"/>
      <p:bldP spid="80" grpId="0"/>
      <p:bldP spid="81" grpId="0"/>
      <p:bldP spid="82" grpId="0"/>
      <p:bldP spid="90" grpId="0" animBg="1"/>
      <p:bldP spid="92" grpId="0" animBg="1"/>
      <p:bldP spid="93" grpId="0"/>
      <p:bldP spid="102" grpId="0" animBg="1"/>
      <p:bldP spid="103" grpId="0" animBg="1"/>
      <p:bldP spid="104" grpId="0" animBg="1"/>
      <p:bldP spid="105" grpId="0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7C8B-DCDA-AB25-F5AB-2D921F2F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442ED2CF-CBBC-6D95-78CB-D00FED16B057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Please See the Paper for Detailed Analysis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D2DAE0-4918-756F-9027-7848F990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Configuring </a:t>
            </a:r>
            <a:r>
              <a:rPr lang="en-US" err="1">
                <a:solidFill>
                  <a:schemeClr val="accent1"/>
                </a:solidFill>
              </a:rPr>
              <a:t>PrISM</a:t>
            </a:r>
            <a:r>
              <a:rPr lang="en-US"/>
              <a:t> for Target Thresholds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5D80743-D086-5934-D7FF-A1EBB032E11D}"/>
              </a:ext>
            </a:extLst>
          </p:cNvPr>
          <p:cNvGrpSpPr/>
          <p:nvPr/>
        </p:nvGrpSpPr>
        <p:grpSpPr>
          <a:xfrm>
            <a:off x="2335718" y="4086728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D08B198-92DC-0B21-7BE2-EEA6E8D42496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0D3DD40-CF48-B5DA-2533-9FBF7A2C6815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9C87B-4EE0-9738-AC9B-75769AF679FC}"/>
              </a:ext>
            </a:extLst>
          </p:cNvPr>
          <p:cNvGrpSpPr/>
          <p:nvPr/>
        </p:nvGrpSpPr>
        <p:grpSpPr>
          <a:xfrm>
            <a:off x="926424" y="4086728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585FC5-93CC-8495-2FF6-185B2AA1A38A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solidFill>
              <a:srgbClr val="F2CF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DC4A77-B4B0-1304-95A3-F9992739983E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B0917-9141-C539-C609-A0C7FC15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71C2210-A89C-3F8F-D728-BFA7C1F96783}"/>
              </a:ext>
            </a:extLst>
          </p:cNvPr>
          <p:cNvSpPr txBox="1"/>
          <p:nvPr/>
        </p:nvSpPr>
        <p:spPr>
          <a:xfrm>
            <a:off x="7536650" y="2279738"/>
            <a:ext cx="46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Chosen </a:t>
            </a:r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PrISM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Configurations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D9E44DE-7AEC-DADA-415A-EDCEE3949E0E}"/>
              </a:ext>
            </a:extLst>
          </p:cNvPr>
          <p:cNvSpPr txBox="1"/>
          <p:nvPr/>
        </p:nvSpPr>
        <p:spPr>
          <a:xfrm>
            <a:off x="576488" y="5118431"/>
            <a:ext cx="299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 History Queue (SHQ)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26F0F-5A09-F641-7A9C-670C662B2ED1}"/>
              </a:ext>
            </a:extLst>
          </p:cNvPr>
          <p:cNvSpPr txBox="1"/>
          <p:nvPr/>
        </p:nvSpPr>
        <p:spPr>
          <a:xfrm>
            <a:off x="0" y="2204228"/>
            <a:ext cx="368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E0434-F4C4-7DCF-36E2-44506A813BFE}"/>
              </a:ext>
            </a:extLst>
          </p:cNvPr>
          <p:cNvSpPr/>
          <p:nvPr/>
        </p:nvSpPr>
        <p:spPr>
          <a:xfrm>
            <a:off x="634882" y="1884133"/>
            <a:ext cx="351580" cy="1017526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771AF6-A09D-3587-C1C6-913906F7611C}"/>
              </a:ext>
            </a:extLst>
          </p:cNvPr>
          <p:cNvSpPr/>
          <p:nvPr/>
        </p:nvSpPr>
        <p:spPr>
          <a:xfrm>
            <a:off x="1630570" y="2204228"/>
            <a:ext cx="377796" cy="3777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7B7607-A613-A4B6-D00B-BF894852B4DE}"/>
              </a:ext>
            </a:extLst>
          </p:cNvPr>
          <p:cNvSpPr/>
          <p:nvPr/>
        </p:nvSpPr>
        <p:spPr>
          <a:xfrm>
            <a:off x="2652474" y="2203998"/>
            <a:ext cx="377796" cy="377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05335D-8F93-5660-4B1F-0DAEC5CF6932}"/>
              </a:ext>
            </a:extLst>
          </p:cNvPr>
          <p:cNvSpPr/>
          <p:nvPr/>
        </p:nvSpPr>
        <p:spPr>
          <a:xfrm>
            <a:off x="665362" y="1893753"/>
            <a:ext cx="299953" cy="2999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ACFAEF-5DF9-41DA-DDAF-3AA4EFDB6397}"/>
              </a:ext>
            </a:extLst>
          </p:cNvPr>
          <p:cNvCxnSpPr>
            <a:cxnSpLocks/>
            <a:stCxn id="6" idx="0"/>
            <a:endCxn id="23" idx="0"/>
          </p:cNvCxnSpPr>
          <p:nvPr/>
        </p:nvCxnSpPr>
        <p:spPr>
          <a:xfrm rot="16200000" flipH="1">
            <a:off x="899546" y="1795258"/>
            <a:ext cx="320095" cy="497844"/>
          </a:xfrm>
          <a:prstGeom prst="curvedConnector3">
            <a:avLst>
              <a:gd name="adj1" fmla="val -37940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C9542AC2-402A-6377-7C23-0429AAA0B652}"/>
              </a:ext>
            </a:extLst>
          </p:cNvPr>
          <p:cNvCxnSpPr>
            <a:cxnSpLocks/>
            <a:stCxn id="12" idx="0"/>
            <a:endCxn id="22" idx="0"/>
          </p:cNvCxnSpPr>
          <p:nvPr/>
        </p:nvCxnSpPr>
        <p:spPr>
          <a:xfrm rot="16200000" flipH="1">
            <a:off x="1417641" y="1291450"/>
            <a:ext cx="310475" cy="1515081"/>
          </a:xfrm>
          <a:prstGeom prst="curvedConnector3">
            <a:avLst>
              <a:gd name="adj1" fmla="val -73629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3BBE741-316C-D19D-CA1D-130F9886E706}"/>
              </a:ext>
            </a:extLst>
          </p:cNvPr>
          <p:cNvSpPr/>
          <p:nvPr/>
        </p:nvSpPr>
        <p:spPr>
          <a:xfrm>
            <a:off x="665362" y="2240458"/>
            <a:ext cx="299953" cy="2999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FB462D1-03A4-3A6E-4024-D426F2A4CF4A}"/>
              </a:ext>
            </a:extLst>
          </p:cNvPr>
          <p:cNvSpPr/>
          <p:nvPr/>
        </p:nvSpPr>
        <p:spPr>
          <a:xfrm>
            <a:off x="2141522" y="2204228"/>
            <a:ext cx="377796" cy="377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5D8E366-61CC-B607-27B2-9991839ADF28}"/>
              </a:ext>
            </a:extLst>
          </p:cNvPr>
          <p:cNvSpPr/>
          <p:nvPr/>
        </p:nvSpPr>
        <p:spPr>
          <a:xfrm>
            <a:off x="1119618" y="2204228"/>
            <a:ext cx="377796" cy="377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2AB78C-C6B4-2C93-D547-C582B204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72" y="2206843"/>
            <a:ext cx="377705" cy="377705"/>
          </a:xfrm>
          <a:prstGeom prst="rect">
            <a:avLst/>
          </a:prstGeom>
        </p:spPr>
      </p:pic>
      <p:sp>
        <p:nvSpPr>
          <p:cNvPr id="27" name="Left Brace 26">
            <a:extLst>
              <a:ext uri="{FF2B5EF4-FFF2-40B4-BE49-F238E27FC236}">
                <a16:creationId xmlns:a16="http://schemas.microsoft.com/office/drawing/2014/main" id="{B46C807E-B410-E681-044A-9328BEA2DA23}"/>
              </a:ext>
            </a:extLst>
          </p:cNvPr>
          <p:cNvSpPr/>
          <p:nvPr/>
        </p:nvSpPr>
        <p:spPr>
          <a:xfrm>
            <a:off x="330515" y="1884131"/>
            <a:ext cx="299953" cy="1017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21DA935-C007-0CCD-404F-E08B5E619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17822"/>
              </p:ext>
            </p:extLst>
          </p:nvPr>
        </p:nvGraphicFramePr>
        <p:xfrm>
          <a:off x="7640557" y="2672911"/>
          <a:ext cx="4416322" cy="1828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2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T</a:t>
                      </a:r>
                      <a:r>
                        <a:rPr lang="en-CA" sz="2000" b="1" baseline="-2500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RH-D</a:t>
                      </a:r>
                      <a:endParaRPr sz="2000" b="1">
                        <a:solidFill>
                          <a:schemeClr val="tx1"/>
                        </a:solidFill>
                        <a:latin typeface="Merriweather 18pt" pitchFamily="2" charset="77"/>
                        <a:ea typeface="Merriweather 18pt" pitchFamily="2" charset="77"/>
                        <a:cs typeface="Merriweather 18pt" pitchFamily="2" charset="77"/>
                      </a:endParaRPr>
                    </a:p>
                  </a:txBody>
                  <a:tcPr marL="38100" marR="38100" marT="12700" marB="12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accent2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W</a:t>
                      </a:r>
                    </a:p>
                  </a:txBody>
                  <a:tcPr marL="38100" marR="38100" marT="12700" marB="12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accent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R</a:t>
                      </a:r>
                    </a:p>
                  </a:txBody>
                  <a:tcPr marL="38100" marR="38100" marT="12700" marB="12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accent4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L</a:t>
                      </a:r>
                    </a:p>
                  </a:txBody>
                  <a:tcPr marL="38100" marR="38100" marT="12700" marB="12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SHQ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 </a:t>
                      </a:r>
                      <a:r>
                        <a:rPr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entries</a:t>
                      </a:r>
                    </a:p>
                  </a:txBody>
                  <a:tcPr marL="38100" marR="38100" marT="12700" marB="12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1000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2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72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4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4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12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36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500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2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72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7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4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41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246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250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2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48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9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accent4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79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000" b="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632</a:t>
                      </a:r>
                    </a:p>
                  </a:txBody>
                  <a:tcPr marL="38100" marR="38100" marT="12700" marB="127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996FC0C-D6BF-D3FA-BAF3-3D94ABE612D0}"/>
              </a:ext>
            </a:extLst>
          </p:cNvPr>
          <p:cNvSpPr txBox="1"/>
          <p:nvPr/>
        </p:nvSpPr>
        <p:spPr>
          <a:xfrm>
            <a:off x="457200" y="990368"/>
            <a:ext cx="11274552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ctr"/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Select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sz="20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the </a:t>
            </a:r>
            <a:r>
              <a:rPr lang="en-CA" sz="2000" b="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per-window sampling</a:t>
            </a:r>
            <a:r>
              <a:rPr sz="2000" b="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</a:t>
            </a:r>
            <a:r>
              <a:rPr sz="20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, </a:t>
            </a:r>
            <a:r>
              <a:rPr sz="2000" b="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lookback </a:t>
            </a:r>
            <a:r>
              <a:rPr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</a:t>
            </a:r>
            <a:r>
              <a:rPr lang="en-CA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, </a:t>
            </a:r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and </a:t>
            </a:r>
            <a:r>
              <a:rPr lang="en-CA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</a:t>
            </a:r>
            <a:r>
              <a:rPr lang="en-CA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</a:t>
            </a:r>
            <a:endParaRPr sz="20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35F86B78-A767-D1C1-D09D-B881C8066F88}"/>
              </a:ext>
            </a:extLst>
          </p:cNvPr>
          <p:cNvSpPr/>
          <p:nvPr/>
        </p:nvSpPr>
        <p:spPr>
          <a:xfrm rot="5400000">
            <a:off x="1177945" y="3531523"/>
            <a:ext cx="293466" cy="795007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180D56-956B-5EE9-1BF7-F781E5FDEF3E}"/>
              </a:ext>
            </a:extLst>
          </p:cNvPr>
          <p:cNvSpPr txBox="1"/>
          <p:nvPr/>
        </p:nvSpPr>
        <p:spPr>
          <a:xfrm>
            <a:off x="948999" y="3455772"/>
            <a:ext cx="7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R-1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1FE1176-B5D9-97A8-F6A6-B0971ABAE856}"/>
              </a:ext>
            </a:extLst>
          </p:cNvPr>
          <p:cNvSpPr/>
          <p:nvPr/>
        </p:nvSpPr>
        <p:spPr>
          <a:xfrm rot="16200000">
            <a:off x="1846344" y="1837355"/>
            <a:ext cx="457201" cy="191065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6600E9-1329-EE96-46B6-78A418CB7E48}"/>
              </a:ext>
            </a:extLst>
          </p:cNvPr>
          <p:cNvSpPr txBox="1"/>
          <p:nvPr/>
        </p:nvSpPr>
        <p:spPr>
          <a:xfrm>
            <a:off x="1022981" y="2984936"/>
            <a:ext cx="21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= W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71D6B-5025-FDFB-0DA1-F80505D0C1C6}"/>
              </a:ext>
            </a:extLst>
          </p:cNvPr>
          <p:cNvGrpSpPr/>
          <p:nvPr/>
        </p:nvGrpSpPr>
        <p:grpSpPr>
          <a:xfrm>
            <a:off x="1776845" y="4225013"/>
            <a:ext cx="481756" cy="118383"/>
            <a:chOff x="4675136" y="5140770"/>
            <a:chExt cx="481756" cy="1183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2A1FF28-47AB-306E-08C3-79942851F43B}"/>
                </a:ext>
              </a:extLst>
            </p:cNvPr>
            <p:cNvSpPr/>
            <p:nvPr/>
          </p:nvSpPr>
          <p:spPr>
            <a:xfrm>
              <a:off x="4675136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049469-BA37-6D81-3174-A859E6AAA475}"/>
                </a:ext>
              </a:extLst>
            </p:cNvPr>
            <p:cNvSpPr/>
            <p:nvPr/>
          </p:nvSpPr>
          <p:spPr>
            <a:xfrm>
              <a:off x="4856822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EE107E9-A2B8-B6BE-EB70-68E60C9D361B}"/>
                </a:ext>
              </a:extLst>
            </p:cNvPr>
            <p:cNvSpPr/>
            <p:nvPr/>
          </p:nvSpPr>
          <p:spPr>
            <a:xfrm>
              <a:off x="5038509" y="5140770"/>
              <a:ext cx="118383" cy="1183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1C0D5C-0682-B73F-6481-A67A8A889307}"/>
              </a:ext>
            </a:extLst>
          </p:cNvPr>
          <p:cNvSpPr txBox="1"/>
          <p:nvPr/>
        </p:nvSpPr>
        <p:spPr>
          <a:xfrm>
            <a:off x="556947" y="4748875"/>
            <a:ext cx="2996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Lookback Window = L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E716DCB-6517-64CF-5B3F-DA3F08F1AFD4}"/>
              </a:ext>
            </a:extLst>
          </p:cNvPr>
          <p:cNvSpPr/>
          <p:nvPr/>
        </p:nvSpPr>
        <p:spPr>
          <a:xfrm rot="16200000">
            <a:off x="1879532" y="3544050"/>
            <a:ext cx="293466" cy="2199681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2B64360-B314-E6A3-BD81-10D5509A8056}"/>
              </a:ext>
            </a:extLst>
          </p:cNvPr>
          <p:cNvSpPr/>
          <p:nvPr/>
        </p:nvSpPr>
        <p:spPr>
          <a:xfrm>
            <a:off x="556344" y="3455772"/>
            <a:ext cx="3022756" cy="16932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60CCBDF-A99B-499B-816E-A539C1BFB2AC}"/>
              </a:ext>
            </a:extLst>
          </p:cNvPr>
          <p:cNvSpPr/>
          <p:nvPr/>
        </p:nvSpPr>
        <p:spPr>
          <a:xfrm>
            <a:off x="665362" y="2587163"/>
            <a:ext cx="299953" cy="2999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79FAE2-2AB9-F1BD-5F64-172CC87925DA}"/>
              </a:ext>
            </a:extLst>
          </p:cNvPr>
          <p:cNvSpPr/>
          <p:nvPr/>
        </p:nvSpPr>
        <p:spPr>
          <a:xfrm>
            <a:off x="3163425" y="1884133"/>
            <a:ext cx="351580" cy="1017526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A6E992-D0FA-F679-14BB-7ED7CF625673}"/>
              </a:ext>
            </a:extLst>
          </p:cNvPr>
          <p:cNvSpPr/>
          <p:nvPr/>
        </p:nvSpPr>
        <p:spPr>
          <a:xfrm>
            <a:off x="926424" y="4086728"/>
            <a:ext cx="795008" cy="40522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D4764AD-610F-ABC6-5346-3E72A5AF190E}"/>
              </a:ext>
            </a:extLst>
          </p:cNvPr>
          <p:cNvSpPr/>
          <p:nvPr/>
        </p:nvSpPr>
        <p:spPr>
          <a:xfrm>
            <a:off x="556948" y="1524280"/>
            <a:ext cx="3022756" cy="17785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3363F2C-109C-AD3E-48CC-79C1099352D1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1673232" y="1035859"/>
            <a:ext cx="310245" cy="2026033"/>
          </a:xfrm>
          <a:prstGeom prst="curvedConnector3">
            <a:avLst>
              <a:gd name="adj1" fmla="val -73684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Shape 12">
            <a:extLst>
              <a:ext uri="{FF2B5EF4-FFF2-40B4-BE49-F238E27FC236}">
                <a16:creationId xmlns:a16="http://schemas.microsoft.com/office/drawing/2014/main" id="{251B95C6-F051-23C7-029C-580868FBA024}"/>
              </a:ext>
            </a:extLst>
          </p:cNvPr>
          <p:cNvSpPr/>
          <p:nvPr/>
        </p:nvSpPr>
        <p:spPr>
          <a:xfrm>
            <a:off x="3676342" y="1529224"/>
            <a:ext cx="3715151" cy="1773642"/>
          </a:xfrm>
          <a:prstGeom prst="roundRect">
            <a:avLst>
              <a:gd name="adj" fmla="val 161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① 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Smaller </a:t>
            </a:r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</a:t>
            </a:r>
          </a:p>
        </p:txBody>
      </p:sp>
      <p:sp>
        <p:nvSpPr>
          <p:cNvPr id="76" name="Shape 12">
            <a:extLst>
              <a:ext uri="{FF2B5EF4-FFF2-40B4-BE49-F238E27FC236}">
                <a16:creationId xmlns:a16="http://schemas.microsoft.com/office/drawing/2014/main" id="{B6F90358-D824-7047-4DF2-391BCDFD33FB}"/>
              </a:ext>
            </a:extLst>
          </p:cNvPr>
          <p:cNvSpPr/>
          <p:nvPr/>
        </p:nvSpPr>
        <p:spPr>
          <a:xfrm>
            <a:off x="3676342" y="3456574"/>
            <a:ext cx="3715150" cy="2315576"/>
          </a:xfrm>
          <a:prstGeom prst="roundRect">
            <a:avLst>
              <a:gd name="adj" fmla="val 161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/>
          <a:lstStyle/>
          <a:p>
            <a:pPr algn="ctr"/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② 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Larger </a:t>
            </a:r>
            <a:r>
              <a: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</a:t>
            </a:r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&amp;</a:t>
            </a:r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</a:t>
            </a:r>
          </a:p>
        </p:txBody>
      </p:sp>
      <p:pic>
        <p:nvPicPr>
          <p:cNvPr id="77" name="Image 28">
            <a:extLst>
              <a:ext uri="{FF2B5EF4-FFF2-40B4-BE49-F238E27FC236}">
                <a16:creationId xmlns:a16="http://schemas.microsoft.com/office/drawing/2014/main" id="{FFC4CDEC-670E-12BC-18CD-54FE0E4042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68266" y="2117540"/>
            <a:ext cx="357612" cy="35761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FFF0A4A-5D5E-F7E4-DD4C-BB2EE4001EEF}"/>
              </a:ext>
            </a:extLst>
          </p:cNvPr>
          <p:cNvSpPr txBox="1"/>
          <p:nvPr/>
        </p:nvSpPr>
        <p:spPr>
          <a:xfrm>
            <a:off x="4129944" y="2161494"/>
            <a:ext cx="3261548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lang="en-CA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   Window </a:t>
            </a:r>
            <a:r>
              <a:rPr lang="en-CA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CA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   Default Mitigation</a:t>
            </a:r>
            <a:endParaRPr sz="16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4182E79-4C58-1A8F-E374-1EAEF62DE6B0}"/>
              </a:ext>
            </a:extLst>
          </p:cNvPr>
          <p:cNvSpPr txBox="1"/>
          <p:nvPr/>
        </p:nvSpPr>
        <p:spPr>
          <a:xfrm>
            <a:off x="4129944" y="2679848"/>
            <a:ext cx="3261547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lang="en-CA" sz="16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Frequent RFMs </a:t>
            </a:r>
            <a:r>
              <a:rPr lang="en-CA" sz="16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    Slowdown</a:t>
            </a:r>
            <a:endParaRPr sz="160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80" name="Graphic 79" descr="Badge Cross with solid fill">
            <a:extLst>
              <a:ext uri="{FF2B5EF4-FFF2-40B4-BE49-F238E27FC236}">
                <a16:creationId xmlns:a16="http://schemas.microsoft.com/office/drawing/2014/main" id="{BACF84AE-566D-806D-694B-4B67B70442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4255" y="2599353"/>
            <a:ext cx="438796" cy="438796"/>
          </a:xfrm>
          <a:prstGeom prst="rect">
            <a:avLst/>
          </a:prstGeom>
        </p:spPr>
      </p:pic>
      <p:pic>
        <p:nvPicPr>
          <p:cNvPr id="81" name="Image 28">
            <a:extLst>
              <a:ext uri="{FF2B5EF4-FFF2-40B4-BE49-F238E27FC236}">
                <a16:creationId xmlns:a16="http://schemas.microsoft.com/office/drawing/2014/main" id="{470CE454-4F33-2ACF-5839-F9BD2AAE70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68266" y="4061210"/>
            <a:ext cx="357612" cy="35761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B2117E4-3D85-3873-7B08-9E1356DCE1E7}"/>
              </a:ext>
            </a:extLst>
          </p:cNvPr>
          <p:cNvSpPr txBox="1"/>
          <p:nvPr/>
        </p:nvSpPr>
        <p:spPr>
          <a:xfrm>
            <a:off x="4129943" y="4105164"/>
            <a:ext cx="3406711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lang="en-CA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More History</a:t>
            </a:r>
            <a:r>
              <a:rPr lang="en-CA" sz="16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   Intersections</a:t>
            </a:r>
            <a:endParaRPr sz="16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F6A9DB-4DB9-CEEB-6258-DDAC3289AACA}"/>
              </a:ext>
            </a:extLst>
          </p:cNvPr>
          <p:cNvSpPr txBox="1"/>
          <p:nvPr/>
        </p:nvSpPr>
        <p:spPr>
          <a:xfrm>
            <a:off x="4129944" y="4593743"/>
            <a:ext cx="3261547" cy="271869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r>
              <a:rPr lang="en-CA" sz="16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Larger SHQ </a:t>
            </a:r>
            <a:r>
              <a:rPr lang="en-CA" sz="16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   Area Overhead</a:t>
            </a:r>
            <a:endParaRPr sz="160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87" name="Graphic 86" descr="Badge Cross with solid fill">
            <a:extLst>
              <a:ext uri="{FF2B5EF4-FFF2-40B4-BE49-F238E27FC236}">
                <a16:creationId xmlns:a16="http://schemas.microsoft.com/office/drawing/2014/main" id="{E443F526-6546-CFA0-8932-9F2030F3BB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4255" y="4513248"/>
            <a:ext cx="438796" cy="438796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F07984-77C5-FCD9-D0AB-F1D7088EBC89}"/>
              </a:ext>
            </a:extLst>
          </p:cNvPr>
          <p:cNvCxnSpPr>
            <a:cxnSpLocks/>
          </p:cNvCxnSpPr>
          <p:nvPr/>
        </p:nvCxnSpPr>
        <p:spPr>
          <a:xfrm flipV="1">
            <a:off x="5878195" y="2616651"/>
            <a:ext cx="0" cy="3350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27A8507-29D2-8671-E196-A7A9ED7FFE94}"/>
              </a:ext>
            </a:extLst>
          </p:cNvPr>
          <p:cNvCxnSpPr>
            <a:cxnSpLocks/>
          </p:cNvCxnSpPr>
          <p:nvPr/>
        </p:nvCxnSpPr>
        <p:spPr>
          <a:xfrm flipV="1">
            <a:off x="5414118" y="2117540"/>
            <a:ext cx="0" cy="3350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687D4B-97D5-C839-7C6B-84D9387B6421}"/>
              </a:ext>
            </a:extLst>
          </p:cNvPr>
          <p:cNvGrpSpPr/>
          <p:nvPr/>
        </p:nvGrpSpPr>
        <p:grpSpPr>
          <a:xfrm>
            <a:off x="3773890" y="5180821"/>
            <a:ext cx="337683" cy="337683"/>
            <a:chOff x="4931732" y="3968496"/>
            <a:chExt cx="548640" cy="5486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BACEBA9-B916-BCDE-27C0-8DBDBC5123FF}"/>
                </a:ext>
              </a:extLst>
            </p:cNvPr>
            <p:cNvSpPr/>
            <p:nvPr/>
          </p:nvSpPr>
          <p:spPr>
            <a:xfrm>
              <a:off x="4931732" y="3968496"/>
              <a:ext cx="548640" cy="5486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8100" tIns="12700" rIns="38100" bIns="12700" rtlCol="0" anchor="ctr"/>
            <a:lstStyle/>
            <a:p>
              <a:pPr algn="ctr"/>
              <a:endParaRPr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921CF5C-FF11-316C-9DAA-EA31BE620068}"/>
                </a:ext>
              </a:extLst>
            </p:cNvPr>
            <p:cNvGrpSpPr/>
            <p:nvPr/>
          </p:nvGrpSpPr>
          <p:grpSpPr>
            <a:xfrm>
              <a:off x="5025902" y="4071181"/>
              <a:ext cx="351129" cy="314778"/>
              <a:chOff x="5426608" y="4089196"/>
              <a:chExt cx="351129" cy="314778"/>
            </a:xfrm>
          </p:grpSpPr>
          <p:sp>
            <p:nvSpPr>
              <p:cNvPr id="103" name="Isosceles Triangle 26">
                <a:extLst>
                  <a:ext uri="{FF2B5EF4-FFF2-40B4-BE49-F238E27FC236}">
                    <a16:creationId xmlns:a16="http://schemas.microsoft.com/office/drawing/2014/main" id="{499BD7E4-7DF0-180C-55E9-03D76315B521}"/>
                  </a:ext>
                </a:extLst>
              </p:cNvPr>
              <p:cNvSpPr/>
              <p:nvPr/>
            </p:nvSpPr>
            <p:spPr>
              <a:xfrm>
                <a:off x="5426608" y="4089196"/>
                <a:ext cx="351129" cy="30723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5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B9A64EC-7309-58C5-6C67-54101E6F427C}"/>
                  </a:ext>
                </a:extLst>
              </p:cNvPr>
              <p:cNvSpPr txBox="1"/>
              <p:nvPr/>
            </p:nvSpPr>
            <p:spPr>
              <a:xfrm>
                <a:off x="5552183" y="4147494"/>
                <a:ext cx="99977" cy="256480"/>
              </a:xfrm>
              <a:prstGeom prst="rect">
                <a:avLst/>
              </a:prstGeom>
              <a:noFill/>
            </p:spPr>
            <p:txBody>
              <a:bodyPr wrap="square" lIns="25400" tIns="12700" rIns="25400" bIns="12700" anchor="ctr">
                <a:spAutoFit/>
              </a:bodyPr>
              <a:lstStyle/>
              <a:p>
                <a:pPr algn="ctr"/>
                <a:r>
                  <a:rPr sz="1500" b="1">
                    <a:solidFill>
                      <a:schemeClr val="accent4"/>
                    </a:solidFill>
                    <a:latin typeface="Arial"/>
                  </a:rPr>
                  <a:t>!</a:t>
                </a: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92367CD2-DB03-AB10-A7DF-D6EF291F6F70}"/>
              </a:ext>
            </a:extLst>
          </p:cNvPr>
          <p:cNvSpPr txBox="1"/>
          <p:nvPr/>
        </p:nvSpPr>
        <p:spPr>
          <a:xfrm>
            <a:off x="4129944" y="4953218"/>
            <a:ext cx="3406706" cy="724044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Up to R-1 Intersections (Alerts) </a:t>
            </a:r>
          </a:p>
          <a:p>
            <a:pPr>
              <a:lnSpc>
                <a:spcPct val="150000"/>
              </a:lnSpc>
            </a:pPr>
            <a:r>
              <a:rPr lang="en-CA" sz="16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   </a:t>
            </a:r>
            <a:r>
              <a:rPr lang="en-CA" sz="16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</a:t>
            </a:r>
            <a:r>
              <a:rPr lang="en-CA" sz="16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     Worst-Case Slowdown</a:t>
            </a:r>
            <a:endParaRPr sz="1600">
              <a:solidFill>
                <a:schemeClr val="accent4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44D67D1-C4A9-E87A-8A61-465817838EBB}"/>
              </a:ext>
            </a:extLst>
          </p:cNvPr>
          <p:cNvCxnSpPr>
            <a:cxnSpLocks/>
          </p:cNvCxnSpPr>
          <p:nvPr/>
        </p:nvCxnSpPr>
        <p:spPr>
          <a:xfrm flipV="1">
            <a:off x="4231304" y="5373607"/>
            <a:ext cx="0" cy="3172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2DA9480-3D1C-E3C1-5EA5-904A47F0397A}"/>
              </a:ext>
            </a:extLst>
          </p:cNvPr>
          <p:cNvCxnSpPr>
            <a:cxnSpLocks/>
          </p:cNvCxnSpPr>
          <p:nvPr/>
        </p:nvCxnSpPr>
        <p:spPr>
          <a:xfrm flipV="1">
            <a:off x="5530364" y="4548339"/>
            <a:ext cx="0" cy="3172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016A23C-811B-EE6F-29EF-ABF5BD1EB81E}"/>
              </a:ext>
            </a:extLst>
          </p:cNvPr>
          <p:cNvCxnSpPr>
            <a:cxnSpLocks/>
          </p:cNvCxnSpPr>
          <p:nvPr/>
        </p:nvCxnSpPr>
        <p:spPr>
          <a:xfrm flipV="1">
            <a:off x="4830277" y="5373607"/>
            <a:ext cx="0" cy="3172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B67C808-16D1-D443-FDDC-811304B7D54D}"/>
              </a:ext>
            </a:extLst>
          </p:cNvPr>
          <p:cNvCxnSpPr>
            <a:cxnSpLocks/>
          </p:cNvCxnSpPr>
          <p:nvPr/>
        </p:nvCxnSpPr>
        <p:spPr>
          <a:xfrm flipV="1">
            <a:off x="5621886" y="4061210"/>
            <a:ext cx="0" cy="3172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3286A1B-2F4D-7449-9737-7CBE1987344D}"/>
              </a:ext>
            </a:extLst>
          </p:cNvPr>
          <p:cNvSpPr txBox="1"/>
          <p:nvPr/>
        </p:nvSpPr>
        <p:spPr>
          <a:xfrm>
            <a:off x="7493209" y="1407330"/>
            <a:ext cx="4624136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ctr"/>
            <a:r>
              <a:rPr lang="en-CA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Balance</a:t>
            </a:r>
            <a:endParaRPr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A50BD282-3B8D-F639-1B28-52876889A6DE}"/>
              </a:ext>
            </a:extLst>
          </p:cNvPr>
          <p:cNvSpPr/>
          <p:nvPr/>
        </p:nvSpPr>
        <p:spPr>
          <a:xfrm>
            <a:off x="7615483" y="1782116"/>
            <a:ext cx="1684909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24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r>
              <a:rPr lang="en-CA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</a:t>
            </a:r>
            <a:endParaRPr sz="20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0BDA3FF5-B399-F5E5-449F-43756744159B}"/>
              </a:ext>
            </a:extLst>
          </p:cNvPr>
          <p:cNvSpPr/>
          <p:nvPr/>
        </p:nvSpPr>
        <p:spPr>
          <a:xfrm>
            <a:off x="10285028" y="1768168"/>
            <a:ext cx="1875758" cy="365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24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r>
              <a:rPr lang="en-CA" sz="20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Area Overhead</a:t>
            </a:r>
            <a:endParaRPr sz="20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7" name="Left-Right Arrow 116">
            <a:extLst>
              <a:ext uri="{FF2B5EF4-FFF2-40B4-BE49-F238E27FC236}">
                <a16:creationId xmlns:a16="http://schemas.microsoft.com/office/drawing/2014/main" id="{F4F6B45F-76CC-5277-914C-8D7EF25256D9}"/>
              </a:ext>
            </a:extLst>
          </p:cNvPr>
          <p:cNvSpPr/>
          <p:nvPr/>
        </p:nvSpPr>
        <p:spPr>
          <a:xfrm>
            <a:off x="9325527" y="1846096"/>
            <a:ext cx="959501" cy="228600"/>
          </a:xfrm>
          <a:prstGeom prst="left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AF95AFD6-C4D3-63F6-D6F2-0096810B04AA}"/>
              </a:ext>
            </a:extLst>
          </p:cNvPr>
          <p:cNvSpPr/>
          <p:nvPr/>
        </p:nvSpPr>
        <p:spPr>
          <a:xfrm>
            <a:off x="7659941" y="3153097"/>
            <a:ext cx="4391163" cy="4001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50AEF51-9692-1FCB-B9E4-4F7603DB2C30}"/>
              </a:ext>
            </a:extLst>
          </p:cNvPr>
          <p:cNvSpPr txBox="1"/>
          <p:nvPr/>
        </p:nvSpPr>
        <p:spPr>
          <a:xfrm>
            <a:off x="7409863" y="4763994"/>
            <a:ext cx="4781844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ctr"/>
            <a:r>
              <a:rPr lang="en-CA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Comparable to TRR Tracker (28 entries*)</a:t>
            </a:r>
            <a:endParaRPr sz="20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2AE27A2-04B8-1229-560E-BA0FF88A1019}"/>
              </a:ext>
            </a:extLst>
          </p:cNvPr>
          <p:cNvSpPr txBox="1"/>
          <p:nvPr/>
        </p:nvSpPr>
        <p:spPr>
          <a:xfrm>
            <a:off x="212856" y="6499622"/>
            <a:ext cx="11947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P. </a:t>
            </a:r>
            <a:r>
              <a:rPr lang="en-US" sz="12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Jattke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, V. Van Der Veen, P. Frigo, S. Gunter and K. Razavi, "BLACKSMITH: Scalable </a:t>
            </a:r>
            <a:r>
              <a:rPr lang="en-US" sz="12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Rowhammering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in the Frequency Domain," S&amp;P 2022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A7CFA6F-6707-25B5-AA44-7FBB9ABB2089}"/>
              </a:ext>
            </a:extLst>
          </p:cNvPr>
          <p:cNvSpPr txBox="1"/>
          <p:nvPr/>
        </p:nvSpPr>
        <p:spPr>
          <a:xfrm>
            <a:off x="7511580" y="5382078"/>
            <a:ext cx="4605765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ctr"/>
            <a:r>
              <a:rPr lang="en-CA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10-100X Smaller than Mithril &amp; </a:t>
            </a:r>
            <a:r>
              <a:rPr lang="en-CA" sz="2000" err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ProTRR</a:t>
            </a:r>
            <a:endParaRPr sz="20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3772255-E5ED-DFE7-4214-762F03526E8B}"/>
              </a:ext>
            </a:extLst>
          </p:cNvPr>
          <p:cNvCxnSpPr>
            <a:cxnSpLocks/>
          </p:cNvCxnSpPr>
          <p:nvPr/>
        </p:nvCxnSpPr>
        <p:spPr>
          <a:xfrm>
            <a:off x="4233837" y="2117540"/>
            <a:ext cx="0" cy="33506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489E502-FA49-0EAE-D3A4-39F4F18E1D05}"/>
              </a:ext>
            </a:extLst>
          </p:cNvPr>
          <p:cNvGrpSpPr/>
          <p:nvPr/>
        </p:nvGrpSpPr>
        <p:grpSpPr>
          <a:xfrm>
            <a:off x="74655" y="1144825"/>
            <a:ext cx="2681695" cy="352405"/>
            <a:chOff x="9587358" y="2399687"/>
            <a:chExt cx="2681695" cy="352405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8AFE950-524F-7FC0-8344-34820B419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7358" y="2399687"/>
              <a:ext cx="352405" cy="35240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F8A4797-01F6-4073-9320-A2A6A2BECC29}"/>
                </a:ext>
              </a:extLst>
            </p:cNvPr>
            <p:cNvSpPr txBox="1"/>
            <p:nvPr/>
          </p:nvSpPr>
          <p:spPr>
            <a:xfrm>
              <a:off x="9910235" y="2406613"/>
              <a:ext cx="2358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Default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06" grpId="0"/>
      <p:bldP spid="42" grpId="0" animBg="1"/>
      <p:bldP spid="63" grpId="0" animBg="1"/>
      <p:bldP spid="75" grpId="0" animBg="1"/>
      <p:bldP spid="76" grpId="0" animBg="1"/>
      <p:bldP spid="78" grpId="0"/>
      <p:bldP spid="79" grpId="0"/>
      <p:bldP spid="85" grpId="0"/>
      <p:bldP spid="86" grpId="0"/>
      <p:bldP spid="105" grpId="0"/>
      <p:bldP spid="113" grpId="0"/>
      <p:bldP spid="114" grpId="0" animBg="1"/>
      <p:bldP spid="116" grpId="0" animBg="1"/>
      <p:bldP spid="117" grpId="0" animBg="1"/>
      <p:bldP spid="119" grpId="0" animBg="1"/>
      <p:bldP spid="120" grpId="0"/>
      <p:bldP spid="123" grpId="0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301FB-5A6F-9545-FAD4-CD96C9982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94908-41B9-01D4-E3E3-1E8A9275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solidFill>
                  <a:schemeClr val="accent1"/>
                </a:solidFill>
              </a:rPr>
              <a:t>PrISM</a:t>
            </a:r>
            <a:r>
              <a:rPr lang="en-US">
                <a:solidFill>
                  <a:schemeClr val="accent1"/>
                </a:solidFill>
              </a:rPr>
              <a:t>: </a:t>
            </a:r>
            <a:r>
              <a:rPr lang="en-US"/>
              <a:t>Performance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28847-D649-51C2-5099-31494111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B90E9026-6A92-43DD-AE06-9C6448BBF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78860"/>
              </p:ext>
            </p:extLst>
          </p:nvPr>
        </p:nvGraphicFramePr>
        <p:xfrm>
          <a:off x="564652" y="1733028"/>
          <a:ext cx="5377762" cy="308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F932CB4-2B43-3F37-F167-963AC07AAA8E}"/>
              </a:ext>
            </a:extLst>
          </p:cNvPr>
          <p:cNvGrpSpPr/>
          <p:nvPr/>
        </p:nvGrpSpPr>
        <p:grpSpPr>
          <a:xfrm>
            <a:off x="2319005" y="4990473"/>
            <a:ext cx="7553990" cy="584775"/>
            <a:chOff x="6585282" y="4163666"/>
            <a:chExt cx="5681856" cy="58477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064171B-EE57-510D-A785-4C1B24E69C3D}"/>
                </a:ext>
              </a:extLst>
            </p:cNvPr>
            <p:cNvSpPr txBox="1"/>
            <p:nvPr/>
          </p:nvSpPr>
          <p:spPr>
            <a:xfrm>
              <a:off x="6585282" y="4163666"/>
              <a:ext cx="2508931" cy="58477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38 Workloads with ≥ 1 RBMPKI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685EB1-54C4-126A-0B26-73EE4A334840}"/>
                </a:ext>
              </a:extLst>
            </p:cNvPr>
            <p:cNvSpPr txBox="1"/>
            <p:nvPr/>
          </p:nvSpPr>
          <p:spPr>
            <a:xfrm>
              <a:off x="8850073" y="4163666"/>
              <a:ext cx="1744876" cy="58477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1 TRR per 2 Refreshes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06AAADB-AB19-3E66-5185-46C944D398A5}"/>
                </a:ext>
              </a:extLst>
            </p:cNvPr>
            <p:cNvSpPr txBox="1"/>
            <p:nvPr/>
          </p:nvSpPr>
          <p:spPr>
            <a:xfrm>
              <a:off x="10462986" y="4163666"/>
              <a:ext cx="1804152" cy="58477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Interface: DDR5-8000 </a:t>
              </a: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76D10E-84E1-AC2B-1F39-AC2D9E4A4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555886"/>
              </p:ext>
            </p:extLst>
          </p:nvPr>
        </p:nvGraphicFramePr>
        <p:xfrm>
          <a:off x="6708660" y="1733028"/>
          <a:ext cx="5377762" cy="308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9031B2-5EF3-F84D-39D2-121E2DAD53CC}"/>
              </a:ext>
            </a:extLst>
          </p:cNvPr>
          <p:cNvCxnSpPr>
            <a:cxnSpLocks/>
          </p:cNvCxnSpPr>
          <p:nvPr/>
        </p:nvCxnSpPr>
        <p:spPr>
          <a:xfrm>
            <a:off x="398132" y="1824367"/>
            <a:ext cx="0" cy="293655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A4976A-E8CF-809C-9B70-B5E9DAF9F4F1}"/>
              </a:ext>
            </a:extLst>
          </p:cNvPr>
          <p:cNvSpPr txBox="1"/>
          <p:nvPr/>
        </p:nvSpPr>
        <p:spPr>
          <a:xfrm rot="16200000">
            <a:off x="-750224" y="3077149"/>
            <a:ext cx="189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Lower is better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DB5DC-84E6-6902-2BDF-51C78850F3F8}"/>
              </a:ext>
            </a:extLst>
          </p:cNvPr>
          <p:cNvCxnSpPr>
            <a:cxnSpLocks/>
          </p:cNvCxnSpPr>
          <p:nvPr/>
        </p:nvCxnSpPr>
        <p:spPr>
          <a:xfrm>
            <a:off x="6601104" y="1824367"/>
            <a:ext cx="0" cy="293655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1EC48F-3103-605B-9BE4-88B4D53D4D03}"/>
              </a:ext>
            </a:extLst>
          </p:cNvPr>
          <p:cNvSpPr txBox="1"/>
          <p:nvPr/>
        </p:nvSpPr>
        <p:spPr>
          <a:xfrm rot="16200000">
            <a:off x="5452748" y="3077149"/>
            <a:ext cx="189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Lower is better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CC7A4-34AB-FC00-25D0-559CEB66776E}"/>
              </a:ext>
            </a:extLst>
          </p:cNvPr>
          <p:cNvGrpSpPr/>
          <p:nvPr/>
        </p:nvGrpSpPr>
        <p:grpSpPr>
          <a:xfrm>
            <a:off x="4192214" y="1121435"/>
            <a:ext cx="1169090" cy="400110"/>
            <a:chOff x="2524046" y="1121435"/>
            <a:chExt cx="1169090" cy="4001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5A6D32-26A1-DD53-698B-797A44816D12}"/>
                </a:ext>
              </a:extLst>
            </p:cNvPr>
            <p:cNvSpPr/>
            <p:nvPr/>
          </p:nvSpPr>
          <p:spPr>
            <a:xfrm>
              <a:off x="2524046" y="1171339"/>
              <a:ext cx="300303" cy="3003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18602F-0F2B-AF4C-AAB4-A32768140E88}"/>
                </a:ext>
              </a:extLst>
            </p:cNvPr>
            <p:cNvSpPr txBox="1"/>
            <p:nvPr/>
          </p:nvSpPr>
          <p:spPr>
            <a:xfrm>
              <a:off x="2824349" y="1121435"/>
              <a:ext cx="868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PRAC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235CAA-0251-27F7-E99E-153271A370FB}"/>
              </a:ext>
            </a:extLst>
          </p:cNvPr>
          <p:cNvGrpSpPr/>
          <p:nvPr/>
        </p:nvGrpSpPr>
        <p:grpSpPr>
          <a:xfrm>
            <a:off x="5511455" y="1121435"/>
            <a:ext cx="1169090" cy="400110"/>
            <a:chOff x="2524046" y="1121435"/>
            <a:chExt cx="1169090" cy="4001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A7B27B-1E5A-E118-495F-160FC04AECC7}"/>
                </a:ext>
              </a:extLst>
            </p:cNvPr>
            <p:cNvSpPr/>
            <p:nvPr/>
          </p:nvSpPr>
          <p:spPr>
            <a:xfrm>
              <a:off x="2524046" y="1171339"/>
              <a:ext cx="300303" cy="300303"/>
            </a:xfrm>
            <a:prstGeom prst="rect">
              <a:avLst/>
            </a:prstGeom>
            <a:solidFill>
              <a:srgbClr val="FFF2CD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7B14F5-2648-DD8F-D2E9-7D5C38ECAFC0}"/>
                </a:ext>
              </a:extLst>
            </p:cNvPr>
            <p:cNvSpPr txBox="1"/>
            <p:nvPr/>
          </p:nvSpPr>
          <p:spPr>
            <a:xfrm>
              <a:off x="2824349" y="1121435"/>
              <a:ext cx="868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MINT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D61598-65D5-4F5E-53D6-35C0D5DFAFF7}"/>
              </a:ext>
            </a:extLst>
          </p:cNvPr>
          <p:cNvGrpSpPr/>
          <p:nvPr/>
        </p:nvGrpSpPr>
        <p:grpSpPr>
          <a:xfrm>
            <a:off x="6980848" y="1121435"/>
            <a:ext cx="1230074" cy="400110"/>
            <a:chOff x="2524046" y="1121435"/>
            <a:chExt cx="1230074" cy="40011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B83183-F0FA-E88D-713E-A4226687700C}"/>
                </a:ext>
              </a:extLst>
            </p:cNvPr>
            <p:cNvSpPr/>
            <p:nvPr/>
          </p:nvSpPr>
          <p:spPr>
            <a:xfrm>
              <a:off x="2524046" y="1171339"/>
              <a:ext cx="300303" cy="3003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FE000F-C0CF-2E6C-B0A0-514D4C83B408}"/>
                </a:ext>
              </a:extLst>
            </p:cNvPr>
            <p:cNvSpPr txBox="1"/>
            <p:nvPr/>
          </p:nvSpPr>
          <p:spPr>
            <a:xfrm>
              <a:off x="2824349" y="1121435"/>
              <a:ext cx="929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PrISM</a:t>
              </a:r>
              <a:endPara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B296D9F-F867-1510-1F12-E7E5FF6622C7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PrISM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: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Scalable to Low Thresholds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Only 2.1% Slowdown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at T</a:t>
            </a:r>
            <a:r>
              <a:rPr lang="en-US" sz="2400" baseline="-25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RH-D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=250</a:t>
            </a:r>
            <a:endParaRPr lang="en-US" sz="24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15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" grpId="0" uiExpand="1">
        <p:bldSub>
          <a:bldChart bld="series"/>
        </p:bldSub>
      </p:bldGraphic>
      <p:bldGraphic spid="2" grpId="0" uiExpand="1">
        <p:bldSub>
          <a:bldChart bld="series"/>
        </p:bldSub>
      </p:bldGraphic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7320B-5DE4-1C7A-4666-544DF0B0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DF32-C351-ACFC-630B-B83B9AF4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14193-B03A-8CFF-F95B-7E9278F81BED}"/>
              </a:ext>
            </a:extLst>
          </p:cNvPr>
          <p:cNvSpPr txBox="1"/>
          <p:nvPr/>
        </p:nvSpPr>
        <p:spPr>
          <a:xfrm>
            <a:off x="9855364" y="2035168"/>
            <a:ext cx="181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Paper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7C7E2-8C29-605C-C955-A8862D16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9F35D6-74C5-1B08-2F3B-9C5B8EF6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8168" y="2533870"/>
            <a:ext cx="2831618" cy="283161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D5A7BD-9633-82D5-7AEF-FA776D035940}"/>
              </a:ext>
            </a:extLst>
          </p:cNvPr>
          <p:cNvSpPr/>
          <p:nvPr/>
        </p:nvSpPr>
        <p:spPr>
          <a:xfrm>
            <a:off x="106366" y="1371600"/>
            <a:ext cx="4450711" cy="224028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52D751-B551-48CF-2650-6A2012E9A3F5}"/>
              </a:ext>
            </a:extLst>
          </p:cNvPr>
          <p:cNvGrpSpPr/>
          <p:nvPr/>
        </p:nvGrpSpPr>
        <p:grpSpPr>
          <a:xfrm>
            <a:off x="305120" y="1591056"/>
            <a:ext cx="548640" cy="548640"/>
            <a:chOff x="362399" y="1591056"/>
            <a:chExt cx="548640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B051E-DC33-7BB5-31FC-F2EC16FA2292}"/>
                </a:ext>
              </a:extLst>
            </p:cNvPr>
            <p:cNvSpPr/>
            <p:nvPr/>
          </p:nvSpPr>
          <p:spPr>
            <a:xfrm>
              <a:off x="362399" y="1591056"/>
              <a:ext cx="548640" cy="5486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8100" tIns="12700" rIns="38100" bIns="12700" rtlCol="0" anchor="ctr"/>
            <a:lstStyle/>
            <a:p>
              <a:pPr algn="ctr"/>
              <a:endParaRPr/>
            </a:p>
          </p:txBody>
        </p:sp>
        <p:sp>
          <p:nvSpPr>
            <p:cNvPr id="8" name="Gear 6 6">
              <a:extLst>
                <a:ext uri="{FF2B5EF4-FFF2-40B4-BE49-F238E27FC236}">
                  <a16:creationId xmlns:a16="http://schemas.microsoft.com/office/drawing/2014/main" id="{AB5DDC07-E81A-6F8D-2D05-572AA1557B83}"/>
                </a:ext>
              </a:extLst>
            </p:cNvPr>
            <p:cNvSpPr/>
            <p:nvPr/>
          </p:nvSpPr>
          <p:spPr>
            <a:xfrm>
              <a:off x="472127" y="1700784"/>
              <a:ext cx="329184" cy="329184"/>
            </a:xfrm>
            <a:prstGeom prst="gear6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6AFE71-873E-1F78-17ED-30D3FD32DAD8}"/>
              </a:ext>
            </a:extLst>
          </p:cNvPr>
          <p:cNvSpPr txBox="1"/>
          <p:nvPr/>
        </p:nvSpPr>
        <p:spPr>
          <a:xfrm>
            <a:off x="954708" y="1658742"/>
            <a:ext cx="3291839" cy="394980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/>
            <a:r>
              <a:rPr sz="2400" b="1" err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PrISM</a:t>
            </a:r>
            <a:r>
              <a:rPr sz="24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Implementation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27808-CEA7-FD19-B337-4D36F7519D48}"/>
              </a:ext>
            </a:extLst>
          </p:cNvPr>
          <p:cNvSpPr/>
          <p:nvPr/>
        </p:nvSpPr>
        <p:spPr>
          <a:xfrm>
            <a:off x="380687" y="2240280"/>
            <a:ext cx="3840480" cy="25603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408E3-1C84-67EE-59BD-A7A507040A0F}"/>
              </a:ext>
            </a:extLst>
          </p:cNvPr>
          <p:cNvSpPr txBox="1"/>
          <p:nvPr/>
        </p:nvSpPr>
        <p:spPr>
          <a:xfrm>
            <a:off x="289024" y="2340864"/>
            <a:ext cx="4389120" cy="6844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J</a:t>
            </a:r>
            <a:r>
              <a:rPr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EDEC Alert Back-Off (ABO) support</a:t>
            </a:r>
            <a:endParaRPr lang="en-CA"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Address mapping for low thresholds</a:t>
            </a:r>
            <a:endParaRPr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017577-5E92-934C-1516-3F920C8E5BB2}"/>
              </a:ext>
            </a:extLst>
          </p:cNvPr>
          <p:cNvSpPr/>
          <p:nvPr/>
        </p:nvSpPr>
        <p:spPr>
          <a:xfrm>
            <a:off x="4714691" y="1371600"/>
            <a:ext cx="4450711" cy="224028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538DE5-9249-F555-2E18-CE572BCB1238}"/>
              </a:ext>
            </a:extLst>
          </p:cNvPr>
          <p:cNvGrpSpPr/>
          <p:nvPr/>
        </p:nvGrpSpPr>
        <p:grpSpPr>
          <a:xfrm>
            <a:off x="4913445" y="1591056"/>
            <a:ext cx="548640" cy="548640"/>
            <a:chOff x="5162999" y="1591056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F17D7B-7037-B49A-6C9A-73F42A6FA80B}"/>
                </a:ext>
              </a:extLst>
            </p:cNvPr>
            <p:cNvSpPr/>
            <p:nvPr/>
          </p:nvSpPr>
          <p:spPr>
            <a:xfrm>
              <a:off x="5162999" y="1591056"/>
              <a:ext cx="548640" cy="5486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8100" tIns="12700" rIns="38100" bIns="12700" rtlCol="0" anchor="ctr"/>
            <a:lstStyle/>
            <a:p>
              <a:pPr algn="ctr"/>
              <a:endParaRPr/>
            </a:p>
          </p:txBody>
        </p:sp>
        <p:sp>
          <p:nvSpPr>
            <p:cNvPr id="15" name="Regular Pentagon 14">
              <a:extLst>
                <a:ext uri="{FF2B5EF4-FFF2-40B4-BE49-F238E27FC236}">
                  <a16:creationId xmlns:a16="http://schemas.microsoft.com/office/drawing/2014/main" id="{8291C70D-670D-586F-2374-AE16D1181D7E}"/>
                </a:ext>
              </a:extLst>
            </p:cNvPr>
            <p:cNvSpPr/>
            <p:nvPr/>
          </p:nvSpPr>
          <p:spPr>
            <a:xfrm rot="10800000">
              <a:off x="5283700" y="1711758"/>
              <a:ext cx="307238" cy="307238"/>
            </a:xfrm>
            <a:prstGeom prst="pentagon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B5D740-1461-03F6-77EE-94C9F37637E8}"/>
              </a:ext>
            </a:extLst>
          </p:cNvPr>
          <p:cNvSpPr txBox="1"/>
          <p:nvPr/>
        </p:nvSpPr>
        <p:spPr>
          <a:xfrm>
            <a:off x="5555941" y="1667886"/>
            <a:ext cx="3291839" cy="394980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/>
            <a:r>
              <a:rPr sz="24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Security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C1DC7-1ADF-D0C4-2FC3-477A22F18920}"/>
              </a:ext>
            </a:extLst>
          </p:cNvPr>
          <p:cNvSpPr/>
          <p:nvPr/>
        </p:nvSpPr>
        <p:spPr>
          <a:xfrm>
            <a:off x="4989012" y="2240280"/>
            <a:ext cx="3840480" cy="256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1D5231-506B-F916-89D5-1925D300FA3A}"/>
              </a:ext>
            </a:extLst>
          </p:cNvPr>
          <p:cNvSpPr/>
          <p:nvPr/>
        </p:nvSpPr>
        <p:spPr>
          <a:xfrm>
            <a:off x="106366" y="3749039"/>
            <a:ext cx="4450711" cy="224028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79F2BC-77D2-E130-520F-7D50AAADE140}"/>
              </a:ext>
            </a:extLst>
          </p:cNvPr>
          <p:cNvGrpSpPr/>
          <p:nvPr/>
        </p:nvGrpSpPr>
        <p:grpSpPr>
          <a:xfrm>
            <a:off x="305120" y="3968496"/>
            <a:ext cx="548640" cy="548640"/>
            <a:chOff x="362399" y="3968496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88683E1-AB00-CA11-A006-EC547BD3A48A}"/>
                </a:ext>
              </a:extLst>
            </p:cNvPr>
            <p:cNvSpPr/>
            <p:nvPr/>
          </p:nvSpPr>
          <p:spPr>
            <a:xfrm>
              <a:off x="362399" y="3968496"/>
              <a:ext cx="548640" cy="548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8100" tIns="12700" rIns="38100" bIns="12700" rtlCol="0" anchor="ctr"/>
            <a:lstStyle/>
            <a:p>
              <a:pPr algn="ctr"/>
              <a:endParaRPr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0C9779B-4D57-DF69-1E98-41121250518A}"/>
                </a:ext>
              </a:extLst>
            </p:cNvPr>
            <p:cNvGrpSpPr/>
            <p:nvPr/>
          </p:nvGrpSpPr>
          <p:grpSpPr>
            <a:xfrm>
              <a:off x="505046" y="4116629"/>
              <a:ext cx="263346" cy="252374"/>
              <a:chOff x="636980" y="4100169"/>
              <a:chExt cx="263346" cy="2523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D299560-FC61-AC0E-53DE-8277AA9C1FF5}"/>
                  </a:ext>
                </a:extLst>
              </p:cNvPr>
              <p:cNvSpPr/>
              <p:nvPr/>
            </p:nvSpPr>
            <p:spPr>
              <a:xfrm>
                <a:off x="636980" y="4231843"/>
                <a:ext cx="65836" cy="120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38100" tIns="12700" rIns="38100" bIns="12700"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77E907-E155-C93B-7EE9-60FAE8A7F8F5}"/>
                  </a:ext>
                </a:extLst>
              </p:cNvPr>
              <p:cNvSpPr/>
              <p:nvPr/>
            </p:nvSpPr>
            <p:spPr>
              <a:xfrm>
                <a:off x="735735" y="4166006"/>
                <a:ext cx="65836" cy="1865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38100" tIns="12700" rIns="38100" bIns="12700"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FAE0744-C673-B2FA-4F8C-4785CA0425A5}"/>
                  </a:ext>
                </a:extLst>
              </p:cNvPr>
              <p:cNvSpPr/>
              <p:nvPr/>
            </p:nvSpPr>
            <p:spPr>
              <a:xfrm>
                <a:off x="834490" y="4100169"/>
                <a:ext cx="65836" cy="252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38100" tIns="12700" rIns="38100" bIns="12700"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C3FC1CE-2E61-1345-E836-531CED716C9F}"/>
              </a:ext>
            </a:extLst>
          </p:cNvPr>
          <p:cNvSpPr txBox="1"/>
          <p:nvPr/>
        </p:nvSpPr>
        <p:spPr>
          <a:xfrm>
            <a:off x="954708" y="4028866"/>
            <a:ext cx="3555187" cy="394980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/>
            <a:r>
              <a:rPr sz="24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 Evaluation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FE6DF7-4B1D-6D3A-6DEA-199839EACEEC}"/>
              </a:ext>
            </a:extLst>
          </p:cNvPr>
          <p:cNvSpPr/>
          <p:nvPr/>
        </p:nvSpPr>
        <p:spPr>
          <a:xfrm>
            <a:off x="380687" y="4617720"/>
            <a:ext cx="3840480" cy="256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9C18D6F-043F-14C1-93A9-80EF3B90D7BE}"/>
              </a:ext>
            </a:extLst>
          </p:cNvPr>
          <p:cNvSpPr/>
          <p:nvPr/>
        </p:nvSpPr>
        <p:spPr>
          <a:xfrm>
            <a:off x="4714691" y="3749039"/>
            <a:ext cx="4450711" cy="2240280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CA766C-2D91-4FF2-A09D-016436DDA7F5}"/>
              </a:ext>
            </a:extLst>
          </p:cNvPr>
          <p:cNvGrpSpPr/>
          <p:nvPr/>
        </p:nvGrpSpPr>
        <p:grpSpPr>
          <a:xfrm>
            <a:off x="4931732" y="3968496"/>
            <a:ext cx="548640" cy="548640"/>
            <a:chOff x="4931732" y="3968496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B03A71-BC21-E4A9-2183-D2CAC06D561B}"/>
                </a:ext>
              </a:extLst>
            </p:cNvPr>
            <p:cNvSpPr/>
            <p:nvPr/>
          </p:nvSpPr>
          <p:spPr>
            <a:xfrm>
              <a:off x="4931732" y="3968496"/>
              <a:ext cx="548640" cy="5486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8100" tIns="12700" rIns="38100" bIns="12700" rtlCol="0" anchor="ctr"/>
            <a:lstStyle/>
            <a:p>
              <a:pPr algn="ctr"/>
              <a:endParaRPr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1DD5FB-2B74-DC91-C67F-5DBCB04BCE4E}"/>
                </a:ext>
              </a:extLst>
            </p:cNvPr>
            <p:cNvGrpSpPr/>
            <p:nvPr/>
          </p:nvGrpSpPr>
          <p:grpSpPr>
            <a:xfrm>
              <a:off x="5025902" y="4071181"/>
              <a:ext cx="351129" cy="314778"/>
              <a:chOff x="5426608" y="4089196"/>
              <a:chExt cx="351129" cy="314778"/>
            </a:xfrm>
          </p:grpSpPr>
          <p:sp>
            <p:nvSpPr>
              <p:cNvPr id="29" name="Isosceles Triangle 26">
                <a:extLst>
                  <a:ext uri="{FF2B5EF4-FFF2-40B4-BE49-F238E27FC236}">
                    <a16:creationId xmlns:a16="http://schemas.microsoft.com/office/drawing/2014/main" id="{6BEBBD21-1504-32CF-7A9C-B166F57809E2}"/>
                  </a:ext>
                </a:extLst>
              </p:cNvPr>
              <p:cNvSpPr/>
              <p:nvPr/>
            </p:nvSpPr>
            <p:spPr>
              <a:xfrm>
                <a:off x="5426608" y="4089196"/>
                <a:ext cx="351129" cy="30723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5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937500-F3AC-8B4B-83F4-9A9BFB40BC52}"/>
                  </a:ext>
                </a:extLst>
              </p:cNvPr>
              <p:cNvSpPr txBox="1"/>
              <p:nvPr/>
            </p:nvSpPr>
            <p:spPr>
              <a:xfrm>
                <a:off x="5552183" y="4147494"/>
                <a:ext cx="99977" cy="256480"/>
              </a:xfrm>
              <a:prstGeom prst="rect">
                <a:avLst/>
              </a:prstGeom>
              <a:noFill/>
            </p:spPr>
            <p:txBody>
              <a:bodyPr wrap="square" lIns="25400" tIns="12700" rIns="25400" bIns="12700" anchor="ctr">
                <a:spAutoFit/>
              </a:bodyPr>
              <a:lstStyle/>
              <a:p>
                <a:pPr algn="ctr"/>
                <a:r>
                  <a:rPr sz="1500" b="1">
                    <a:solidFill>
                      <a:schemeClr val="accent4"/>
                    </a:solidFill>
                    <a:latin typeface="Arial"/>
                  </a:rPr>
                  <a:t>!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02DD4E-01FA-E1C8-2F24-158225B30329}"/>
              </a:ext>
            </a:extLst>
          </p:cNvPr>
          <p:cNvSpPr txBox="1"/>
          <p:nvPr/>
        </p:nvSpPr>
        <p:spPr>
          <a:xfrm>
            <a:off x="5555941" y="4078231"/>
            <a:ext cx="3291839" cy="394980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/>
            <a:r>
              <a:rPr sz="24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DoS </a:t>
            </a:r>
            <a:r>
              <a:rPr lang="en-CA" sz="24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Analysis</a:t>
            </a:r>
            <a:endParaRPr sz="2400" b="1">
              <a:solidFill>
                <a:schemeClr val="accent4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48F70D-881F-1896-2902-CBD045E07F4C}"/>
              </a:ext>
            </a:extLst>
          </p:cNvPr>
          <p:cNvSpPr/>
          <p:nvPr/>
        </p:nvSpPr>
        <p:spPr>
          <a:xfrm>
            <a:off x="4989012" y="4617720"/>
            <a:ext cx="3840480" cy="256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08EE55-B558-9F14-612C-3C4F4C83D932}"/>
              </a:ext>
            </a:extLst>
          </p:cNvPr>
          <p:cNvSpPr/>
          <p:nvPr/>
        </p:nvSpPr>
        <p:spPr>
          <a:xfrm>
            <a:off x="9289795" y="1508760"/>
            <a:ext cx="12801" cy="434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12700" rIns="38100" bIns="12700" rtlCol="0" anchor="ctr"/>
          <a:lstStyle/>
          <a:p>
            <a:pPr algn="ctr"/>
            <a:endParaRPr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4D4861-66B9-8E5C-5663-0F767B63FAB7}"/>
              </a:ext>
            </a:extLst>
          </p:cNvPr>
          <p:cNvSpPr txBox="1"/>
          <p:nvPr/>
        </p:nvSpPr>
        <p:spPr>
          <a:xfrm>
            <a:off x="4989011" y="2340864"/>
            <a:ext cx="4101999" cy="99219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Analytical security model</a:t>
            </a:r>
          </a:p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Impact of non-blocking Alerts</a:t>
            </a:r>
          </a:p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Mean-Time-to-Failure (MTTF) study</a:t>
            </a:r>
            <a:endParaRPr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BDA536-5598-0DE6-9DD4-D5568E6E757E}"/>
              </a:ext>
            </a:extLst>
          </p:cNvPr>
          <p:cNvSpPr txBox="1"/>
          <p:nvPr/>
        </p:nvSpPr>
        <p:spPr>
          <a:xfrm>
            <a:off x="289024" y="4665880"/>
            <a:ext cx="4361911" cy="12999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Target Row Refresh (TRR) ratio study</a:t>
            </a:r>
          </a:p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Pending Mitigation Queue (PMQ) size study</a:t>
            </a:r>
          </a:p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Comparison with other PRAC designs</a:t>
            </a:r>
          </a:p>
          <a:p>
            <a:pPr marL="360363" lvl="1" indent="-180975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MOAT, </a:t>
            </a:r>
            <a:r>
              <a:rPr lang="en-CA" sz="1600" b="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MoPAC</a:t>
            </a:r>
            <a:r>
              <a:rPr lang="en-CA" sz="1600" b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, </a:t>
            </a:r>
            <a:r>
              <a:rPr lang="en-CA" sz="1600" b="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Chronus</a:t>
            </a:r>
            <a:endParaRPr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A60359-3BD0-7D3E-0240-95AE208617C3}"/>
              </a:ext>
            </a:extLst>
          </p:cNvPr>
          <p:cNvSpPr txBox="1"/>
          <p:nvPr/>
        </p:nvSpPr>
        <p:spPr>
          <a:xfrm>
            <a:off x="4970724" y="4665880"/>
            <a:ext cx="4194677" cy="6844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8113" indent="-138113" algn="l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Worst-case slowdowns under attacks</a:t>
            </a:r>
          </a:p>
          <a:p>
            <a:pPr marL="360363" lvl="1" indent="-180975">
              <a:lnSpc>
                <a:spcPct val="125000"/>
              </a:lnSpc>
              <a:buFont typeface="Wingdings" pitchFamily="2" charset="2"/>
              <a:buChar char="§"/>
            </a:pPr>
            <a:r>
              <a:rPr lang="en-CA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No worse than prior memory attacks</a:t>
            </a:r>
            <a:endParaRPr sz="1600" b="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81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A9EC-6396-2A45-2903-BEBFCB75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389B-34FD-FCB7-178A-ECB85BEF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71F537-C49D-21EB-9C8B-3F196A533F9B}"/>
              </a:ext>
            </a:extLst>
          </p:cNvPr>
          <p:cNvSpPr/>
          <p:nvPr/>
        </p:nvSpPr>
        <p:spPr>
          <a:xfrm>
            <a:off x="83126" y="1152750"/>
            <a:ext cx="12008114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PRAC 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Secure,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but </a:t>
            </a:r>
            <a:r>
              <a:rPr lang="en-US" sz="24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notable performance &amp; area overhead due to per-row counters</a:t>
            </a:r>
            <a:endParaRPr lang="en-US" sz="24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CD7AF7-EDB0-D6EC-6E1E-B9688DB2277E}"/>
              </a:ext>
            </a:extLst>
          </p:cNvPr>
          <p:cNvSpPr/>
          <p:nvPr/>
        </p:nvSpPr>
        <p:spPr>
          <a:xfrm>
            <a:off x="83127" y="2296872"/>
            <a:ext cx="12008114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MINT 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Lightweight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, but </a:t>
            </a:r>
            <a:r>
              <a:rPr lang="en-US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scalability issue due to non-selection problem</a:t>
            </a:r>
            <a:endParaRPr lang="en-US" sz="24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67F919-56C4-60A2-AE09-49FB5EC6303E}"/>
              </a:ext>
            </a:extLst>
          </p:cNvPr>
          <p:cNvSpPr/>
          <p:nvPr/>
        </p:nvSpPr>
        <p:spPr>
          <a:xfrm>
            <a:off x="83126" y="3440994"/>
            <a:ext cx="12008113" cy="10041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PrISM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: SHQ identifies repeated rows</a:t>
            </a:r>
            <a:r>
              <a:rPr lang="en-US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Extra mitigations only for those</a:t>
            </a:r>
            <a:endParaRPr lang="en-US" sz="24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B8AB108B-0A11-EFC6-B19A-25EB12D2E17E}"/>
              </a:ext>
            </a:extLst>
          </p:cNvPr>
          <p:cNvSpPr txBox="1"/>
          <p:nvPr/>
        </p:nvSpPr>
        <p:spPr>
          <a:xfrm>
            <a:off x="1365225" y="6176738"/>
            <a:ext cx="925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err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-US" sz="24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/STAR-Laboratory/prism</a:t>
            </a:r>
            <a:endParaRPr lang="en-US" sz="2400">
              <a:solidFill>
                <a:schemeClr val="accent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29FF79CA-A0BE-3293-8DC8-B8E2F97A6DA8}"/>
              </a:ext>
            </a:extLst>
          </p:cNvPr>
          <p:cNvSpPr txBox="1"/>
          <p:nvPr/>
        </p:nvSpPr>
        <p:spPr>
          <a:xfrm>
            <a:off x="1365225" y="5731297"/>
            <a:ext cx="925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Our Work is Open Source: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F7F3FA8-E43C-98BC-9A99-02574C7E2454}"/>
              </a:ext>
            </a:extLst>
          </p:cNvPr>
          <p:cNvSpPr/>
          <p:nvPr/>
        </p:nvSpPr>
        <p:spPr>
          <a:xfrm>
            <a:off x="83126" y="4585116"/>
            <a:ext cx="12008113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PrISM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Compatible with JEDEC specification &amp;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Scalable to low thresholds</a:t>
            </a:r>
            <a:endParaRPr lang="en-US" sz="24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7381-C617-7327-FC97-FF9B0F25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D8E2-68CE-5F6E-8E5F-6B73F33D0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558" y="5689853"/>
            <a:ext cx="1006217" cy="100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8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84E8-8224-7F0A-DE50-D27F4425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 Any Questions?</a:t>
            </a:r>
          </a:p>
        </p:txBody>
      </p:sp>
      <p:pic>
        <p:nvPicPr>
          <p:cNvPr id="5" name="Picture 4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CBD32AEF-DB30-3A33-58D5-5B585981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19" y="2474162"/>
            <a:ext cx="3179762" cy="31797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5C63C-8B55-7DEF-B13B-B8B9F6CD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82E8639-5149-8582-E49E-E7535FED5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4689" y="2474162"/>
            <a:ext cx="3179762" cy="3179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357F3-F963-6072-FA05-6711B35F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549" y="2474162"/>
            <a:ext cx="3179762" cy="3179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AFBD7A-E956-EC8D-5D02-01B35DEF991A}"/>
              </a:ext>
            </a:extLst>
          </p:cNvPr>
          <p:cNvSpPr txBox="1"/>
          <p:nvPr/>
        </p:nvSpPr>
        <p:spPr>
          <a:xfrm>
            <a:off x="1181309" y="2012497"/>
            <a:ext cx="19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F0C91-C6C5-F80D-414B-3E56B519FA08}"/>
              </a:ext>
            </a:extLst>
          </p:cNvPr>
          <p:cNvSpPr txBox="1"/>
          <p:nvPr/>
        </p:nvSpPr>
        <p:spPr>
          <a:xfrm>
            <a:off x="5132739" y="2012497"/>
            <a:ext cx="19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3FFC5-8B4A-666E-BB0E-B90BE1AEB45A}"/>
              </a:ext>
            </a:extLst>
          </p:cNvPr>
          <p:cNvSpPr txBox="1"/>
          <p:nvPr/>
        </p:nvSpPr>
        <p:spPr>
          <a:xfrm>
            <a:off x="9084171" y="2012497"/>
            <a:ext cx="19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63962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2A5-9BA8-EBEC-4090-7C6AAA23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</a:t>
            </a:r>
            <a:r>
              <a:rPr lang="en-US" b="1" err="1"/>
              <a:t>RowHammer</a:t>
            </a:r>
            <a:r>
              <a:rPr lang="en-US" b="1"/>
              <a:t> Vulnerability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39AF-328D-2B2C-2D41-F16EDB8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384D0-FF10-3C01-13B3-21BDC642522C}"/>
              </a:ext>
            </a:extLst>
          </p:cNvPr>
          <p:cNvSpPr txBox="1"/>
          <p:nvPr/>
        </p:nvSpPr>
        <p:spPr>
          <a:xfrm>
            <a:off x="-50199" y="3974995"/>
            <a:ext cx="8400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474C9E-20F5-B858-05EF-F91A81DB9734}"/>
              </a:ext>
            </a:extLst>
          </p:cNvPr>
          <p:cNvSpPr txBox="1"/>
          <p:nvPr/>
        </p:nvSpPr>
        <p:spPr>
          <a:xfrm>
            <a:off x="1942906" y="991905"/>
            <a:ext cx="22797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Arial"/>
              </a:rPr>
              <a:t>RowHammer</a:t>
            </a:r>
            <a:endParaRPr lang="en-US" sz="2400" b="1">
              <a:latin typeface="Arial"/>
              <a:ea typeface="Merriweather 18pt" pitchFamily="2" charset="77"/>
              <a:cs typeface="Arial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E4DCD26-A4FE-FFAE-1448-62F47DC4379F}"/>
              </a:ext>
            </a:extLst>
          </p:cNvPr>
          <p:cNvSpPr/>
          <p:nvPr/>
        </p:nvSpPr>
        <p:spPr>
          <a:xfrm>
            <a:off x="772902" y="4015790"/>
            <a:ext cx="589051" cy="355598"/>
          </a:xfrm>
          <a:prstGeom prst="rightArrow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E274-C568-A0B4-E7C6-53D1FB1BEBF3}"/>
              </a:ext>
            </a:extLst>
          </p:cNvPr>
          <p:cNvSpPr/>
          <p:nvPr/>
        </p:nvSpPr>
        <p:spPr>
          <a:xfrm>
            <a:off x="1361953" y="3962270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7E2E0E-63BD-52FE-90BD-8A34407C7F39}"/>
              </a:ext>
            </a:extLst>
          </p:cNvPr>
          <p:cNvSpPr/>
          <p:nvPr/>
        </p:nvSpPr>
        <p:spPr>
          <a:xfrm>
            <a:off x="1361953" y="3476899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F3D22-3CD5-91D0-77D2-9A7D4CD4E771}"/>
              </a:ext>
            </a:extLst>
          </p:cNvPr>
          <p:cNvSpPr/>
          <p:nvPr/>
        </p:nvSpPr>
        <p:spPr>
          <a:xfrm>
            <a:off x="1361953" y="2991528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BA3EF5-FF7D-A742-853D-6ADB77EAB89D}"/>
              </a:ext>
            </a:extLst>
          </p:cNvPr>
          <p:cNvSpPr/>
          <p:nvPr/>
        </p:nvSpPr>
        <p:spPr>
          <a:xfrm>
            <a:off x="1361953" y="4933012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C23A5-44FE-DAF9-EE3F-096CCCBDB3F6}"/>
              </a:ext>
            </a:extLst>
          </p:cNvPr>
          <p:cNvSpPr/>
          <p:nvPr/>
        </p:nvSpPr>
        <p:spPr>
          <a:xfrm>
            <a:off x="1361953" y="4447641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73C9E9-0E34-87FA-E210-A4208ABDCA29}"/>
              </a:ext>
            </a:extLst>
          </p:cNvPr>
          <p:cNvSpPr/>
          <p:nvPr/>
        </p:nvSpPr>
        <p:spPr>
          <a:xfrm>
            <a:off x="1361953" y="2506157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D625E-8D9E-9089-A596-AC5155E602D9}"/>
              </a:ext>
            </a:extLst>
          </p:cNvPr>
          <p:cNvSpPr/>
          <p:nvPr/>
        </p:nvSpPr>
        <p:spPr>
          <a:xfrm>
            <a:off x="1361953" y="5418380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D3E88-BCDC-02DF-D032-32CCD8A2E3D4}"/>
              </a:ext>
            </a:extLst>
          </p:cNvPr>
          <p:cNvSpPr/>
          <p:nvPr/>
        </p:nvSpPr>
        <p:spPr>
          <a:xfrm>
            <a:off x="1361953" y="3476899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DEDF5-FE31-A6C3-A062-849D04C7B179}"/>
              </a:ext>
            </a:extLst>
          </p:cNvPr>
          <p:cNvSpPr/>
          <p:nvPr/>
        </p:nvSpPr>
        <p:spPr>
          <a:xfrm>
            <a:off x="1361953" y="2991528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1C119-ED44-131C-2F27-642D6EA4B45D}"/>
              </a:ext>
            </a:extLst>
          </p:cNvPr>
          <p:cNvSpPr/>
          <p:nvPr/>
        </p:nvSpPr>
        <p:spPr>
          <a:xfrm>
            <a:off x="1361953" y="4447641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AC162F-99CD-C1AD-A476-A14D3AEC4768}"/>
              </a:ext>
            </a:extLst>
          </p:cNvPr>
          <p:cNvSpPr/>
          <p:nvPr/>
        </p:nvSpPr>
        <p:spPr>
          <a:xfrm>
            <a:off x="1361953" y="4933012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765E9-3C18-5D48-41C2-E0A4FF2BE6CB}"/>
              </a:ext>
            </a:extLst>
          </p:cNvPr>
          <p:cNvSpPr/>
          <p:nvPr/>
        </p:nvSpPr>
        <p:spPr>
          <a:xfrm>
            <a:off x="1361953" y="3967015"/>
            <a:ext cx="3441611" cy="489730"/>
          </a:xfrm>
          <a:prstGeom prst="rect">
            <a:avLst/>
          </a:prstGeom>
          <a:solidFill>
            <a:srgbClr val="F4CCCC"/>
          </a:solidFill>
          <a:ln w="28575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Aggressor Row</a:t>
            </a:r>
          </a:p>
        </p:txBody>
      </p:sp>
      <p:sp>
        <p:nvSpPr>
          <p:cNvPr id="40" name="Multiplication Sign 367">
            <a:extLst>
              <a:ext uri="{FF2B5EF4-FFF2-40B4-BE49-F238E27FC236}">
                <a16:creationId xmlns:a16="http://schemas.microsoft.com/office/drawing/2014/main" id="{474696AC-4BD6-79F4-3BE2-53D72C771D68}"/>
              </a:ext>
            </a:extLst>
          </p:cNvPr>
          <p:cNvSpPr/>
          <p:nvPr/>
        </p:nvSpPr>
        <p:spPr>
          <a:xfrm>
            <a:off x="1528808" y="3460160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4" name="Multiplication Sign 367">
            <a:extLst>
              <a:ext uri="{FF2B5EF4-FFF2-40B4-BE49-F238E27FC236}">
                <a16:creationId xmlns:a16="http://schemas.microsoft.com/office/drawing/2014/main" id="{A7A80665-E1E1-99E1-D4B7-E06C803F2730}"/>
              </a:ext>
            </a:extLst>
          </p:cNvPr>
          <p:cNvSpPr/>
          <p:nvPr/>
        </p:nvSpPr>
        <p:spPr>
          <a:xfrm>
            <a:off x="3982555" y="2978247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Multiplication Sign 367">
            <a:extLst>
              <a:ext uri="{FF2B5EF4-FFF2-40B4-BE49-F238E27FC236}">
                <a16:creationId xmlns:a16="http://schemas.microsoft.com/office/drawing/2014/main" id="{9E5EE57D-6120-B87F-4D4B-7CA5034DC510}"/>
              </a:ext>
            </a:extLst>
          </p:cNvPr>
          <p:cNvSpPr/>
          <p:nvPr/>
        </p:nvSpPr>
        <p:spPr>
          <a:xfrm>
            <a:off x="3913498" y="4475714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1" name="Multiplication Sign 367">
            <a:extLst>
              <a:ext uri="{FF2B5EF4-FFF2-40B4-BE49-F238E27FC236}">
                <a16:creationId xmlns:a16="http://schemas.microsoft.com/office/drawing/2014/main" id="{4B49F468-4550-09BF-A624-367031EC411B}"/>
              </a:ext>
            </a:extLst>
          </p:cNvPr>
          <p:cNvSpPr/>
          <p:nvPr/>
        </p:nvSpPr>
        <p:spPr>
          <a:xfrm>
            <a:off x="1446273" y="4448855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Multiplication Sign 367">
            <a:extLst>
              <a:ext uri="{FF2B5EF4-FFF2-40B4-BE49-F238E27FC236}">
                <a16:creationId xmlns:a16="http://schemas.microsoft.com/office/drawing/2014/main" id="{8DD8EA1C-1D9A-93FA-4334-3FBE9435F843}"/>
              </a:ext>
            </a:extLst>
          </p:cNvPr>
          <p:cNvSpPr/>
          <p:nvPr/>
        </p:nvSpPr>
        <p:spPr>
          <a:xfrm>
            <a:off x="1772027" y="4939790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" name="Multiplication Sign 367">
            <a:extLst>
              <a:ext uri="{FF2B5EF4-FFF2-40B4-BE49-F238E27FC236}">
                <a16:creationId xmlns:a16="http://schemas.microsoft.com/office/drawing/2014/main" id="{E50CCA41-394A-E172-DC4D-768C00D4A180}"/>
              </a:ext>
            </a:extLst>
          </p:cNvPr>
          <p:cNvSpPr/>
          <p:nvPr/>
        </p:nvSpPr>
        <p:spPr>
          <a:xfrm>
            <a:off x="3913498" y="3490867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D527404-4249-9D9E-A275-9487862D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47" y="1441408"/>
            <a:ext cx="3091423" cy="8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3BB75A-6066-17FB-9A51-7DFC01593489}"/>
              </a:ext>
            </a:extLst>
          </p:cNvPr>
          <p:cNvCxnSpPr>
            <a:cxnSpLocks/>
          </p:cNvCxnSpPr>
          <p:nvPr/>
        </p:nvCxnSpPr>
        <p:spPr>
          <a:xfrm>
            <a:off x="4528781" y="2112683"/>
            <a:ext cx="274783" cy="3829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A9427-ABAE-E12D-F259-42A4811166B2}"/>
              </a:ext>
            </a:extLst>
          </p:cNvPr>
          <p:cNvCxnSpPr>
            <a:cxnSpLocks/>
          </p:cNvCxnSpPr>
          <p:nvPr/>
        </p:nvCxnSpPr>
        <p:spPr>
          <a:xfrm flipH="1">
            <a:off x="1361866" y="2112683"/>
            <a:ext cx="274783" cy="3829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Hammer with solid fill">
            <a:extLst>
              <a:ext uri="{FF2B5EF4-FFF2-40B4-BE49-F238E27FC236}">
                <a16:creationId xmlns:a16="http://schemas.microsoft.com/office/drawing/2014/main" id="{2E117F8F-1C9A-5528-C050-F5609E17BF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664" y="1281704"/>
            <a:ext cx="1077218" cy="1077218"/>
          </a:xfrm>
          <a:prstGeom prst="rect">
            <a:avLst/>
          </a:prstGeom>
        </p:spPr>
      </p:pic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1DD00804-FF83-52C4-0E2A-35218CB30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905741"/>
              </p:ext>
            </p:extLst>
          </p:nvPr>
        </p:nvGraphicFramePr>
        <p:xfrm>
          <a:off x="5152190" y="1722092"/>
          <a:ext cx="6935805" cy="407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2FEA3A6-7D48-294B-4176-40EC6E492068}"/>
              </a:ext>
            </a:extLst>
          </p:cNvPr>
          <p:cNvSpPr txBox="1"/>
          <p:nvPr/>
        </p:nvSpPr>
        <p:spPr>
          <a:xfrm>
            <a:off x="5253610" y="962367"/>
            <a:ext cx="69358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 b="1">
                <a:latin typeface="Merriweather 18pt"/>
                <a:ea typeface="Merriweather 18pt" pitchFamily="2" charset="77"/>
                <a:cs typeface="Merriweather 18pt" pitchFamily="2" charset="77"/>
              </a:rPr>
              <a:t> Threshold: </a:t>
            </a:r>
            <a:b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Minimum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Required Activations for a Bit Flip</a:t>
            </a:r>
            <a:endParaRPr lang="en-US" sz="2400">
              <a:solidFill>
                <a:srgbClr val="4EA72E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53" name="Graphic 52" descr="Question Mark with solid fill">
            <a:extLst>
              <a:ext uri="{FF2B5EF4-FFF2-40B4-BE49-F238E27FC236}">
                <a16:creationId xmlns:a16="http://schemas.microsoft.com/office/drawing/2014/main" id="{8ECCAF52-7815-1860-D271-6C0F0280BE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4866" y="4734595"/>
            <a:ext cx="497511" cy="49751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2339988-2540-415A-B527-4F138C8A1CE5}"/>
              </a:ext>
            </a:extLst>
          </p:cNvPr>
          <p:cNvSpPr txBox="1"/>
          <p:nvPr/>
        </p:nvSpPr>
        <p:spPr>
          <a:xfrm>
            <a:off x="7415094" y="1968886"/>
            <a:ext cx="3276308" cy="4001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0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14X Drop in Threshold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92EC75-E3BE-4A72-AC0A-2D2093CB0B9B}"/>
              </a:ext>
            </a:extLst>
          </p:cNvPr>
          <p:cNvCxnSpPr>
            <a:cxnSpLocks/>
          </p:cNvCxnSpPr>
          <p:nvPr/>
        </p:nvCxnSpPr>
        <p:spPr>
          <a:xfrm>
            <a:off x="7315200" y="1996091"/>
            <a:ext cx="3090600" cy="2652390"/>
          </a:xfrm>
          <a:prstGeom prst="straightConnector1">
            <a:avLst/>
          </a:prstGeom>
          <a:ln w="57150">
            <a:solidFill>
              <a:srgbClr val="E0666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4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0" grpId="0" animBg="1"/>
      <p:bldP spid="44" grpId="0" animBg="1"/>
      <p:bldP spid="48" grpId="0" animBg="1"/>
      <p:bldP spid="51" grpId="0" animBg="1"/>
      <p:bldP spid="16" grpId="0" animBg="1"/>
      <p:bldP spid="9" grpId="0" animBg="1"/>
      <p:bldGraphic spid="50" grpId="0">
        <p:bldAsOne/>
      </p:bldGraphic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46567-BB6A-B079-BAB8-53D0273C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B912-F864-A67C-9C39-C9F94675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solidFill>
                  <a:schemeClr val="accent3"/>
                </a:solidFill>
              </a:rPr>
              <a:t>RowHammer</a:t>
            </a:r>
            <a:r>
              <a:rPr lang="en-US">
                <a:solidFill>
                  <a:schemeClr val="accent3"/>
                </a:solidFill>
              </a:rPr>
              <a:t>: </a:t>
            </a:r>
            <a:r>
              <a:rPr lang="en-US"/>
              <a:t>System-Wide Security &amp; Reliability Issue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EAB2C-C76D-3CD1-3440-393B3574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DFFA9-1DBA-6FB5-125E-88A4B6849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4" y="1372963"/>
            <a:ext cx="1205035" cy="12050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A4798C-1D9E-F922-406C-E47DAB7F17A6}"/>
              </a:ext>
            </a:extLst>
          </p:cNvPr>
          <p:cNvSpPr txBox="1"/>
          <p:nvPr/>
        </p:nvSpPr>
        <p:spPr>
          <a:xfrm>
            <a:off x="1859628" y="1771663"/>
            <a:ext cx="309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Privilege Escalation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FAB8FD-5FA5-C4C5-5946-FB46089D5211}"/>
              </a:ext>
            </a:extLst>
          </p:cNvPr>
          <p:cNvGrpSpPr/>
          <p:nvPr/>
        </p:nvGrpSpPr>
        <p:grpSpPr>
          <a:xfrm>
            <a:off x="627077" y="2693965"/>
            <a:ext cx="4626533" cy="1296642"/>
            <a:chOff x="627077" y="2693965"/>
            <a:chExt cx="4626533" cy="12966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1FC0EA-5412-64AC-6F67-D3BC730449FE}"/>
                </a:ext>
              </a:extLst>
            </p:cNvPr>
            <p:cNvGrpSpPr/>
            <p:nvPr/>
          </p:nvGrpSpPr>
          <p:grpSpPr>
            <a:xfrm>
              <a:off x="627077" y="2693965"/>
              <a:ext cx="1297720" cy="1296642"/>
              <a:chOff x="8962423" y="2932428"/>
              <a:chExt cx="2391377" cy="231811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B38A625-B07C-B816-294B-7176789CA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2423" y="3096202"/>
                <a:ext cx="2154340" cy="2154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6681C9-F81D-FE3B-5688-2FA2D41F5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9604" y="2932428"/>
                <a:ext cx="1294196" cy="1294196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1EB9E3-D590-8652-B64A-CCE43FEBE7FB}"/>
                </a:ext>
              </a:extLst>
            </p:cNvPr>
            <p:cNvSpPr txBox="1"/>
            <p:nvPr/>
          </p:nvSpPr>
          <p:spPr>
            <a:xfrm>
              <a:off x="1556017" y="3142226"/>
              <a:ext cx="3697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ML Model Corruption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BA6EE2-9809-02B1-0ECA-0EED0E2139F9}"/>
              </a:ext>
            </a:extLst>
          </p:cNvPr>
          <p:cNvGrpSpPr/>
          <p:nvPr/>
        </p:nvGrpSpPr>
        <p:grpSpPr>
          <a:xfrm>
            <a:off x="708378" y="4239343"/>
            <a:ext cx="4545232" cy="1037594"/>
            <a:chOff x="708378" y="4239343"/>
            <a:chExt cx="4545232" cy="10375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40E03F-3E29-C230-2D86-6DE79CA5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378" y="4239343"/>
              <a:ext cx="1037594" cy="10375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DECFF6-C6E6-CAD9-D94D-4B76CD332A56}"/>
                </a:ext>
              </a:extLst>
            </p:cNvPr>
            <p:cNvSpPr txBox="1"/>
            <p:nvPr/>
          </p:nvSpPr>
          <p:spPr>
            <a:xfrm>
              <a:off x="1556017" y="4662209"/>
              <a:ext cx="3697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Reliability Failures</a:t>
              </a:r>
              <a:endPara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2DB40A7-EB84-DA94-0253-F90DFEABE797}"/>
              </a:ext>
            </a:extLst>
          </p:cNvPr>
          <p:cNvSpPr/>
          <p:nvPr/>
        </p:nvSpPr>
        <p:spPr>
          <a:xfrm>
            <a:off x="212856" y="5826602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: Critical Threat to Both Security &amp; Reliability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41E4A453-34F4-9628-E84E-16D61145D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718128"/>
              </p:ext>
            </p:extLst>
          </p:nvPr>
        </p:nvGraphicFramePr>
        <p:xfrm>
          <a:off x="5152190" y="1722092"/>
          <a:ext cx="6935805" cy="407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4965B1C-AD7E-A5B6-7504-42640AAD555D}"/>
              </a:ext>
            </a:extLst>
          </p:cNvPr>
          <p:cNvSpPr txBox="1"/>
          <p:nvPr/>
        </p:nvSpPr>
        <p:spPr>
          <a:xfrm>
            <a:off x="5253610" y="962367"/>
            <a:ext cx="69358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 b="1">
                <a:latin typeface="Merriweather 18pt"/>
                <a:ea typeface="Merriweather 18pt" pitchFamily="2" charset="77"/>
                <a:cs typeface="Merriweather 18pt" pitchFamily="2" charset="77"/>
              </a:rPr>
              <a:t> Threshold: </a:t>
            </a:r>
            <a:b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Minimum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Required Activations for Bit Flips</a:t>
            </a:r>
            <a:endParaRPr lang="en-US" sz="2400">
              <a:solidFill>
                <a:srgbClr val="4EA72E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55" name="Graphic 54" descr="Question Mark with solid fill">
            <a:extLst>
              <a:ext uri="{FF2B5EF4-FFF2-40B4-BE49-F238E27FC236}">
                <a16:creationId xmlns:a16="http://schemas.microsoft.com/office/drawing/2014/main" id="{8059A8E9-B5BF-846C-B026-13D51F8B19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34866" y="4734595"/>
            <a:ext cx="497511" cy="49751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C08FE9D-8E73-D96B-2352-E1A08CDC446B}"/>
              </a:ext>
            </a:extLst>
          </p:cNvPr>
          <p:cNvSpPr txBox="1"/>
          <p:nvPr/>
        </p:nvSpPr>
        <p:spPr>
          <a:xfrm>
            <a:off x="7415094" y="1968886"/>
            <a:ext cx="3276308" cy="4001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0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14X Drop in Threshold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0DCDA3A-4828-A4C2-492B-BC5C5C506C34}"/>
              </a:ext>
            </a:extLst>
          </p:cNvPr>
          <p:cNvCxnSpPr>
            <a:cxnSpLocks/>
          </p:cNvCxnSpPr>
          <p:nvPr/>
        </p:nvCxnSpPr>
        <p:spPr>
          <a:xfrm>
            <a:off x="7315200" y="1996091"/>
            <a:ext cx="3090600" cy="2652390"/>
          </a:xfrm>
          <a:prstGeom prst="straightConnector1">
            <a:avLst/>
          </a:prstGeom>
          <a:ln w="57150">
            <a:solidFill>
              <a:srgbClr val="E0666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53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41F779E-F0E2-2004-17A8-635B5F6CF094}"/>
              </a:ext>
            </a:extLst>
          </p:cNvPr>
          <p:cNvSpPr/>
          <p:nvPr/>
        </p:nvSpPr>
        <p:spPr>
          <a:xfrm>
            <a:off x="7453424" y="2877596"/>
            <a:ext cx="3900374" cy="233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637F9-0B57-DE71-D4E1-1E561368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erriweather 18pt"/>
              </a:rPr>
              <a:t>Per Row Activation Counting (PRAC)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4D68-6AC4-2CFA-7741-74CC771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C6D4A1-388C-879A-1626-7DF50462429F}"/>
              </a:ext>
            </a:extLst>
          </p:cNvPr>
          <p:cNvSpPr/>
          <p:nvPr/>
        </p:nvSpPr>
        <p:spPr>
          <a:xfrm>
            <a:off x="7745349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D700C-E8DC-6B06-595C-A63D138D274D}"/>
              </a:ext>
            </a:extLst>
          </p:cNvPr>
          <p:cNvSpPr/>
          <p:nvPr/>
        </p:nvSpPr>
        <p:spPr>
          <a:xfrm>
            <a:off x="8127547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428F25-0C06-5F5D-DE99-3484565ECE4F}"/>
              </a:ext>
            </a:extLst>
          </p:cNvPr>
          <p:cNvSpPr/>
          <p:nvPr/>
        </p:nvSpPr>
        <p:spPr>
          <a:xfrm>
            <a:off x="8509745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C21EC9-8CFC-5580-03DA-D22C421DBF30}"/>
              </a:ext>
            </a:extLst>
          </p:cNvPr>
          <p:cNvSpPr/>
          <p:nvPr/>
        </p:nvSpPr>
        <p:spPr>
          <a:xfrm>
            <a:off x="8891943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B1EF65-F4E7-1CBB-2020-5583721EE956}"/>
              </a:ext>
            </a:extLst>
          </p:cNvPr>
          <p:cNvSpPr/>
          <p:nvPr/>
        </p:nvSpPr>
        <p:spPr>
          <a:xfrm>
            <a:off x="9274141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0423-0415-1E4F-9C0A-6FD524412516}"/>
              </a:ext>
            </a:extLst>
          </p:cNvPr>
          <p:cNvSpPr/>
          <p:nvPr/>
        </p:nvSpPr>
        <p:spPr>
          <a:xfrm>
            <a:off x="9656339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CF1DB-8168-810D-7661-2988C7235177}"/>
              </a:ext>
            </a:extLst>
          </p:cNvPr>
          <p:cNvSpPr/>
          <p:nvPr/>
        </p:nvSpPr>
        <p:spPr>
          <a:xfrm>
            <a:off x="7745349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80C51E-2D37-FAA5-CEED-EF0DEE638A79}"/>
              </a:ext>
            </a:extLst>
          </p:cNvPr>
          <p:cNvSpPr/>
          <p:nvPr/>
        </p:nvSpPr>
        <p:spPr>
          <a:xfrm>
            <a:off x="8127547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630BE7-1E93-CA33-10F2-14D7EB4AD3C7}"/>
              </a:ext>
            </a:extLst>
          </p:cNvPr>
          <p:cNvSpPr/>
          <p:nvPr/>
        </p:nvSpPr>
        <p:spPr>
          <a:xfrm>
            <a:off x="8509745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F6FA0F-CB0C-E175-14D0-FA148E11D8B9}"/>
              </a:ext>
            </a:extLst>
          </p:cNvPr>
          <p:cNvSpPr/>
          <p:nvPr/>
        </p:nvSpPr>
        <p:spPr>
          <a:xfrm>
            <a:off x="8891943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A0EDA3-3085-9CD0-5568-41A62381E9BE}"/>
              </a:ext>
            </a:extLst>
          </p:cNvPr>
          <p:cNvSpPr/>
          <p:nvPr/>
        </p:nvSpPr>
        <p:spPr>
          <a:xfrm>
            <a:off x="9274141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273D31-8EFC-BE5D-7CAB-D52E699CFB0B}"/>
              </a:ext>
            </a:extLst>
          </p:cNvPr>
          <p:cNvSpPr/>
          <p:nvPr/>
        </p:nvSpPr>
        <p:spPr>
          <a:xfrm>
            <a:off x="9656339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D21E24-188F-5312-7000-4A60809B31CE}"/>
              </a:ext>
            </a:extLst>
          </p:cNvPr>
          <p:cNvSpPr/>
          <p:nvPr/>
        </p:nvSpPr>
        <p:spPr>
          <a:xfrm>
            <a:off x="7745349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A48729-D7AE-1A1E-70C0-A0D5E9F1318A}"/>
              </a:ext>
            </a:extLst>
          </p:cNvPr>
          <p:cNvSpPr/>
          <p:nvPr/>
        </p:nvSpPr>
        <p:spPr>
          <a:xfrm>
            <a:off x="8127547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BE9639-B215-33E7-C62C-DBCEEEB99C65}"/>
              </a:ext>
            </a:extLst>
          </p:cNvPr>
          <p:cNvSpPr/>
          <p:nvPr/>
        </p:nvSpPr>
        <p:spPr>
          <a:xfrm>
            <a:off x="8509745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5AC8E-2A6C-07C3-6FE5-E8A0CE2EC503}"/>
              </a:ext>
            </a:extLst>
          </p:cNvPr>
          <p:cNvSpPr/>
          <p:nvPr/>
        </p:nvSpPr>
        <p:spPr>
          <a:xfrm>
            <a:off x="8891943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2A90C1-66BA-CC53-C54B-4F9DECFD08DD}"/>
              </a:ext>
            </a:extLst>
          </p:cNvPr>
          <p:cNvSpPr/>
          <p:nvPr/>
        </p:nvSpPr>
        <p:spPr>
          <a:xfrm>
            <a:off x="9274141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832D43-EF68-C880-DD88-5BC5E0A23B7A}"/>
              </a:ext>
            </a:extLst>
          </p:cNvPr>
          <p:cNvSpPr/>
          <p:nvPr/>
        </p:nvSpPr>
        <p:spPr>
          <a:xfrm>
            <a:off x="9656339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FFADAE-F469-3A4C-F59A-80C2DE65B6B8}"/>
              </a:ext>
            </a:extLst>
          </p:cNvPr>
          <p:cNvSpPr/>
          <p:nvPr/>
        </p:nvSpPr>
        <p:spPr>
          <a:xfrm>
            <a:off x="7745349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BADF1A-5D35-107D-DDC8-EBF903652C37}"/>
              </a:ext>
            </a:extLst>
          </p:cNvPr>
          <p:cNvSpPr/>
          <p:nvPr/>
        </p:nvSpPr>
        <p:spPr>
          <a:xfrm>
            <a:off x="8127547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142F7A-2549-4ED4-998C-ACE13CB11211}"/>
              </a:ext>
            </a:extLst>
          </p:cNvPr>
          <p:cNvSpPr/>
          <p:nvPr/>
        </p:nvSpPr>
        <p:spPr>
          <a:xfrm>
            <a:off x="8509745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7E57D8-7331-EC4C-B6A9-849E2F49897C}"/>
              </a:ext>
            </a:extLst>
          </p:cNvPr>
          <p:cNvSpPr/>
          <p:nvPr/>
        </p:nvSpPr>
        <p:spPr>
          <a:xfrm>
            <a:off x="8891943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B41078-77F4-7315-80F9-36F268A3DA7E}"/>
              </a:ext>
            </a:extLst>
          </p:cNvPr>
          <p:cNvSpPr/>
          <p:nvPr/>
        </p:nvSpPr>
        <p:spPr>
          <a:xfrm>
            <a:off x="9274141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25B3AE-AE7B-1037-AFE5-CA7A8860B3E2}"/>
              </a:ext>
            </a:extLst>
          </p:cNvPr>
          <p:cNvSpPr/>
          <p:nvPr/>
        </p:nvSpPr>
        <p:spPr>
          <a:xfrm>
            <a:off x="9656339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68DF40-A74C-64B6-2830-34DA9C627FEA}"/>
              </a:ext>
            </a:extLst>
          </p:cNvPr>
          <p:cNvSpPr/>
          <p:nvPr/>
        </p:nvSpPr>
        <p:spPr>
          <a:xfrm>
            <a:off x="7745349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B46B04-A6ED-5F07-3BCF-9A1492E75606}"/>
              </a:ext>
            </a:extLst>
          </p:cNvPr>
          <p:cNvSpPr/>
          <p:nvPr/>
        </p:nvSpPr>
        <p:spPr>
          <a:xfrm>
            <a:off x="8127547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40DF24-0FEE-BFA2-A48E-C2F5F376245F}"/>
              </a:ext>
            </a:extLst>
          </p:cNvPr>
          <p:cNvSpPr/>
          <p:nvPr/>
        </p:nvSpPr>
        <p:spPr>
          <a:xfrm>
            <a:off x="8509745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12C03E-AE7E-BDF6-3EC4-52B6B3CFD4F4}"/>
              </a:ext>
            </a:extLst>
          </p:cNvPr>
          <p:cNvSpPr/>
          <p:nvPr/>
        </p:nvSpPr>
        <p:spPr>
          <a:xfrm>
            <a:off x="8891943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C4C9EAE-3A00-2123-151A-E6436379006B}"/>
              </a:ext>
            </a:extLst>
          </p:cNvPr>
          <p:cNvSpPr/>
          <p:nvPr/>
        </p:nvSpPr>
        <p:spPr>
          <a:xfrm>
            <a:off x="9274141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E25FB6-D836-4790-F675-056C1E18FF29}"/>
              </a:ext>
            </a:extLst>
          </p:cNvPr>
          <p:cNvSpPr/>
          <p:nvPr/>
        </p:nvSpPr>
        <p:spPr>
          <a:xfrm>
            <a:off x="9656339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97CF2E5D-669B-C9B4-0160-57699ACD04EB}"/>
              </a:ext>
            </a:extLst>
          </p:cNvPr>
          <p:cNvSpPr/>
          <p:nvPr/>
        </p:nvSpPr>
        <p:spPr>
          <a:xfrm>
            <a:off x="7453423" y="1531709"/>
            <a:ext cx="3900375" cy="5497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133B6C-0ED1-06F9-7992-6378FD7CFA84}"/>
              </a:ext>
            </a:extLst>
          </p:cNvPr>
          <p:cNvSpPr txBox="1"/>
          <p:nvPr/>
        </p:nvSpPr>
        <p:spPr>
          <a:xfrm>
            <a:off x="8471457" y="5245206"/>
            <a:ext cx="186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Bank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DC2F44-8007-7783-92FF-40E2D7063886}"/>
              </a:ext>
            </a:extLst>
          </p:cNvPr>
          <p:cNvCxnSpPr>
            <a:cxnSpLocks/>
          </p:cNvCxnSpPr>
          <p:nvPr/>
        </p:nvCxnSpPr>
        <p:spPr>
          <a:xfrm flipV="1">
            <a:off x="9777306" y="2081452"/>
            <a:ext cx="0" cy="79614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1D6F16-23C0-76FA-7099-26C065CAF292}"/>
              </a:ext>
            </a:extLst>
          </p:cNvPr>
          <p:cNvSpPr txBox="1"/>
          <p:nvPr/>
        </p:nvSpPr>
        <p:spPr>
          <a:xfrm>
            <a:off x="9814607" y="2310361"/>
            <a:ext cx="97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20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B7EFD7-9530-F4E5-F88B-43D82AD85C8A}"/>
              </a:ext>
            </a:extLst>
          </p:cNvPr>
          <p:cNvSpPr txBox="1"/>
          <p:nvPr/>
        </p:nvSpPr>
        <p:spPr>
          <a:xfrm>
            <a:off x="8034871" y="2279469"/>
            <a:ext cx="97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20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947717-0C6B-0BA6-601F-1A4461FCAA22}"/>
              </a:ext>
            </a:extLst>
          </p:cNvPr>
          <p:cNvGrpSpPr/>
          <p:nvPr/>
        </p:nvGrpSpPr>
        <p:grpSpPr>
          <a:xfrm>
            <a:off x="499863" y="2073610"/>
            <a:ext cx="6170597" cy="477515"/>
            <a:chOff x="499863" y="2232841"/>
            <a:chExt cx="6170597" cy="47751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3BB5C92-5FA9-6656-8B86-923815F06605}"/>
                </a:ext>
              </a:extLst>
            </p:cNvPr>
            <p:cNvSpPr/>
            <p:nvPr/>
          </p:nvSpPr>
          <p:spPr>
            <a:xfrm>
              <a:off x="499863" y="2232841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FC4ABB8-944F-E85E-6938-958A5ACB6FA6}"/>
                </a:ext>
              </a:extLst>
            </p:cNvPr>
            <p:cNvSpPr txBox="1"/>
            <p:nvPr/>
          </p:nvSpPr>
          <p:spPr>
            <a:xfrm>
              <a:off x="1021901" y="2248691"/>
              <a:ext cx="564855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solidFill>
                    <a:srgbClr val="4EA72E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Per-Row Activation Counters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7D4CFD-B586-E3E1-51EC-C65802651B68}"/>
              </a:ext>
            </a:extLst>
          </p:cNvPr>
          <p:cNvGrpSpPr/>
          <p:nvPr/>
        </p:nvGrpSpPr>
        <p:grpSpPr>
          <a:xfrm>
            <a:off x="499863" y="3534580"/>
            <a:ext cx="5753236" cy="472742"/>
            <a:chOff x="499863" y="4173012"/>
            <a:chExt cx="5753236" cy="4727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FDC2C93-AA9E-F5B2-5C93-EF477BB8299E}"/>
                </a:ext>
              </a:extLst>
            </p:cNvPr>
            <p:cNvSpPr/>
            <p:nvPr/>
          </p:nvSpPr>
          <p:spPr>
            <a:xfrm>
              <a:off x="499863" y="417301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7E2C0EC-DC71-508C-7F0D-04216B296C1F}"/>
                </a:ext>
              </a:extLst>
            </p:cNvPr>
            <p:cNvSpPr txBox="1"/>
            <p:nvPr/>
          </p:nvSpPr>
          <p:spPr>
            <a:xfrm>
              <a:off x="1008015" y="4178550"/>
              <a:ext cx="524508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solidFill>
                    <a:srgbClr val="4EA72E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Alert Back-Off (ABO) Protocol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6D932C3-0DEF-4A7C-1493-4CB5C5E51028}"/>
              </a:ext>
            </a:extLst>
          </p:cNvPr>
          <p:cNvCxnSpPr>
            <a:cxnSpLocks/>
          </p:cNvCxnSpPr>
          <p:nvPr/>
        </p:nvCxnSpPr>
        <p:spPr>
          <a:xfrm>
            <a:off x="9058827" y="2081452"/>
            <a:ext cx="0" cy="796144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4907CF-63BC-2970-2902-7E0722B0AFAC}"/>
              </a:ext>
            </a:extLst>
          </p:cNvPr>
          <p:cNvSpPr txBox="1"/>
          <p:nvPr/>
        </p:nvSpPr>
        <p:spPr>
          <a:xfrm>
            <a:off x="1029220" y="3988679"/>
            <a:ext cx="56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Activation Count  </a:t>
            </a:r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≥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Back-Off Threshold (N</a:t>
            </a:r>
            <a:r>
              <a:rPr lang="en-US" sz="20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BO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)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7D5087-1CA3-D133-3766-97D5B8B80411}"/>
              </a:ext>
            </a:extLst>
          </p:cNvPr>
          <p:cNvSpPr/>
          <p:nvPr/>
        </p:nvSpPr>
        <p:spPr>
          <a:xfrm>
            <a:off x="10062285" y="3053266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0EAB89-2FAD-195A-47A5-4F130074C09A}"/>
              </a:ext>
            </a:extLst>
          </p:cNvPr>
          <p:cNvSpPr/>
          <p:nvPr/>
        </p:nvSpPr>
        <p:spPr>
          <a:xfrm>
            <a:off x="10444483" y="3053266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D4478A-565D-9AFF-F21B-E85586D4B3F6}"/>
              </a:ext>
            </a:extLst>
          </p:cNvPr>
          <p:cNvSpPr/>
          <p:nvPr/>
        </p:nvSpPr>
        <p:spPr>
          <a:xfrm>
            <a:off x="10062285" y="3445523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AC202A-F2C1-5B9E-9467-37CF9B26788E}"/>
              </a:ext>
            </a:extLst>
          </p:cNvPr>
          <p:cNvSpPr/>
          <p:nvPr/>
        </p:nvSpPr>
        <p:spPr>
          <a:xfrm>
            <a:off x="10444483" y="3445523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8F61A-5A6A-F870-4F78-8EE42258A53D}"/>
              </a:ext>
            </a:extLst>
          </p:cNvPr>
          <p:cNvSpPr/>
          <p:nvPr/>
        </p:nvSpPr>
        <p:spPr>
          <a:xfrm>
            <a:off x="10062285" y="3837780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A6A669-54D6-6C97-B94F-42A5476C6572}"/>
              </a:ext>
            </a:extLst>
          </p:cNvPr>
          <p:cNvSpPr/>
          <p:nvPr/>
        </p:nvSpPr>
        <p:spPr>
          <a:xfrm>
            <a:off x="10444483" y="3837780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3ED370-38A9-7610-6ADB-72847A980936}"/>
              </a:ext>
            </a:extLst>
          </p:cNvPr>
          <p:cNvSpPr/>
          <p:nvPr/>
        </p:nvSpPr>
        <p:spPr>
          <a:xfrm>
            <a:off x="10062285" y="423003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4C08B6-B3EC-FE62-30BA-9FF15712B8E1}"/>
              </a:ext>
            </a:extLst>
          </p:cNvPr>
          <p:cNvSpPr/>
          <p:nvPr/>
        </p:nvSpPr>
        <p:spPr>
          <a:xfrm>
            <a:off x="10444483" y="423003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1040E2-25D7-EC4B-E132-12D27313B173}"/>
              </a:ext>
            </a:extLst>
          </p:cNvPr>
          <p:cNvSpPr/>
          <p:nvPr/>
        </p:nvSpPr>
        <p:spPr>
          <a:xfrm>
            <a:off x="10062285" y="462229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AEA8136-2785-D1EE-5260-B793206EF731}"/>
              </a:ext>
            </a:extLst>
          </p:cNvPr>
          <p:cNvSpPr/>
          <p:nvPr/>
        </p:nvSpPr>
        <p:spPr>
          <a:xfrm>
            <a:off x="10444483" y="462229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FF8670-559D-FFA1-8A9F-A0C7AC0D34CF}"/>
              </a:ext>
            </a:extLst>
          </p:cNvPr>
          <p:cNvSpPr/>
          <p:nvPr/>
        </p:nvSpPr>
        <p:spPr>
          <a:xfrm>
            <a:off x="10062285" y="303671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326CF-4631-AEDE-3AD6-334CA8EE48CD}"/>
              </a:ext>
            </a:extLst>
          </p:cNvPr>
          <p:cNvSpPr/>
          <p:nvPr/>
        </p:nvSpPr>
        <p:spPr>
          <a:xfrm>
            <a:off x="10062285" y="344552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1E4C38-E01B-F19C-9433-17307DE98E0F}"/>
              </a:ext>
            </a:extLst>
          </p:cNvPr>
          <p:cNvSpPr/>
          <p:nvPr/>
        </p:nvSpPr>
        <p:spPr>
          <a:xfrm>
            <a:off x="10062285" y="384415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3D19C-4A31-FD51-396E-FC1C2AD3EEE4}"/>
              </a:ext>
            </a:extLst>
          </p:cNvPr>
          <p:cNvSpPr/>
          <p:nvPr/>
        </p:nvSpPr>
        <p:spPr>
          <a:xfrm>
            <a:off x="10062285" y="425296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3B7D6D-0601-FFCA-47E9-439004CD5A62}"/>
              </a:ext>
            </a:extLst>
          </p:cNvPr>
          <p:cNvSpPr/>
          <p:nvPr/>
        </p:nvSpPr>
        <p:spPr>
          <a:xfrm>
            <a:off x="10062285" y="466177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38D3E7-D6A3-8A66-CECA-A6ACFB6A4472}"/>
              </a:ext>
            </a:extLst>
          </p:cNvPr>
          <p:cNvSpPr/>
          <p:nvPr/>
        </p:nvSpPr>
        <p:spPr>
          <a:xfrm>
            <a:off x="10062285" y="3844152"/>
            <a:ext cx="766225" cy="408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N</a:t>
            </a:r>
            <a:r>
              <a:rPr lang="en-US" sz="2000" baseline="-25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BO</a:t>
            </a:r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B1E6B2-AD39-3B63-BF8B-8C79F955A3A2}"/>
              </a:ext>
            </a:extLst>
          </p:cNvPr>
          <p:cNvGrpSpPr/>
          <p:nvPr/>
        </p:nvGrpSpPr>
        <p:grpSpPr>
          <a:xfrm>
            <a:off x="6340139" y="3830153"/>
            <a:ext cx="1389629" cy="400110"/>
            <a:chOff x="6346271" y="3819200"/>
            <a:chExt cx="1389629" cy="4001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53C081-EE43-5459-99D9-CE7E94ED683C}"/>
                </a:ext>
              </a:extLst>
            </p:cNvPr>
            <p:cNvSpPr txBox="1"/>
            <p:nvPr/>
          </p:nvSpPr>
          <p:spPr>
            <a:xfrm>
              <a:off x="6346271" y="3819200"/>
              <a:ext cx="697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REF</a:t>
              </a:r>
              <a:endPara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0910E9B6-296C-CD4E-2DCF-59716A433517}"/>
                </a:ext>
              </a:extLst>
            </p:cNvPr>
            <p:cNvSpPr/>
            <p:nvPr/>
          </p:nvSpPr>
          <p:spPr>
            <a:xfrm>
              <a:off x="6988723" y="3855584"/>
              <a:ext cx="747177" cy="30359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1392AE-CA9A-4D0D-A217-D08502330050}"/>
              </a:ext>
            </a:extLst>
          </p:cNvPr>
          <p:cNvGrpSpPr/>
          <p:nvPr/>
        </p:nvGrpSpPr>
        <p:grpSpPr>
          <a:xfrm>
            <a:off x="6339121" y="3429575"/>
            <a:ext cx="1389629" cy="400110"/>
            <a:chOff x="6346271" y="3408171"/>
            <a:chExt cx="1389629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149DD2-6BB7-AD07-42BD-EB52A84C2A5C}"/>
                </a:ext>
              </a:extLst>
            </p:cNvPr>
            <p:cNvSpPr txBox="1"/>
            <p:nvPr/>
          </p:nvSpPr>
          <p:spPr>
            <a:xfrm>
              <a:off x="6346271" y="3408171"/>
              <a:ext cx="697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REF</a:t>
              </a:r>
              <a:endPara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F16C7688-0877-AA99-44E4-D9C34F881AEE}"/>
                </a:ext>
              </a:extLst>
            </p:cNvPr>
            <p:cNvSpPr/>
            <p:nvPr/>
          </p:nvSpPr>
          <p:spPr>
            <a:xfrm>
              <a:off x="6988723" y="3444555"/>
              <a:ext cx="747177" cy="30359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AC8E7E-A8B5-CEAC-1DBF-3CC97B7FA721}"/>
              </a:ext>
            </a:extLst>
          </p:cNvPr>
          <p:cNvGrpSpPr/>
          <p:nvPr/>
        </p:nvGrpSpPr>
        <p:grpSpPr>
          <a:xfrm>
            <a:off x="6339121" y="3028997"/>
            <a:ext cx="1389629" cy="400110"/>
            <a:chOff x="6346271" y="3020461"/>
            <a:chExt cx="1389629" cy="4001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C99662-D91E-C523-B1A3-52FF9505140F}"/>
                </a:ext>
              </a:extLst>
            </p:cNvPr>
            <p:cNvSpPr txBox="1"/>
            <p:nvPr/>
          </p:nvSpPr>
          <p:spPr>
            <a:xfrm>
              <a:off x="6346271" y="3020461"/>
              <a:ext cx="697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REF</a:t>
              </a:r>
              <a:endPara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964E2336-4EAC-5AE9-3598-25F40723BCEF}"/>
                </a:ext>
              </a:extLst>
            </p:cNvPr>
            <p:cNvSpPr/>
            <p:nvPr/>
          </p:nvSpPr>
          <p:spPr>
            <a:xfrm>
              <a:off x="6988723" y="3056845"/>
              <a:ext cx="747177" cy="30359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174D7A-527C-7940-310D-EC5973D36F96}"/>
              </a:ext>
            </a:extLst>
          </p:cNvPr>
          <p:cNvGrpSpPr/>
          <p:nvPr/>
        </p:nvGrpSpPr>
        <p:grpSpPr>
          <a:xfrm>
            <a:off x="6346271" y="4230731"/>
            <a:ext cx="1389629" cy="400110"/>
            <a:chOff x="6346271" y="4225254"/>
            <a:chExt cx="1389629" cy="4001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4D1CC1-375D-B8DC-6055-CCDF1129F3F5}"/>
                </a:ext>
              </a:extLst>
            </p:cNvPr>
            <p:cNvSpPr txBox="1"/>
            <p:nvPr/>
          </p:nvSpPr>
          <p:spPr>
            <a:xfrm>
              <a:off x="6346271" y="4225254"/>
              <a:ext cx="697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REF</a:t>
              </a:r>
              <a:endPara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ADB5E0A4-FAB2-B062-DB67-E2B09DB647F2}"/>
                </a:ext>
              </a:extLst>
            </p:cNvPr>
            <p:cNvSpPr/>
            <p:nvPr/>
          </p:nvSpPr>
          <p:spPr>
            <a:xfrm>
              <a:off x="6988723" y="4261638"/>
              <a:ext cx="747177" cy="30359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39A8C3-2DAC-F6F4-6A3D-5E3FA95E710D}"/>
              </a:ext>
            </a:extLst>
          </p:cNvPr>
          <p:cNvGrpSpPr/>
          <p:nvPr/>
        </p:nvGrpSpPr>
        <p:grpSpPr>
          <a:xfrm>
            <a:off x="6355720" y="4631308"/>
            <a:ext cx="1389629" cy="400110"/>
            <a:chOff x="6346271" y="4633860"/>
            <a:chExt cx="1389629" cy="40011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A61CAF-0926-1E76-4823-0711F767E655}"/>
                </a:ext>
              </a:extLst>
            </p:cNvPr>
            <p:cNvSpPr txBox="1"/>
            <p:nvPr/>
          </p:nvSpPr>
          <p:spPr>
            <a:xfrm>
              <a:off x="6346271" y="4633860"/>
              <a:ext cx="697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REF</a:t>
              </a:r>
              <a:endParaRPr lang="en-US" sz="2000" b="1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B6716149-4B37-EE74-3506-A34AE2C1CF54}"/>
                </a:ext>
              </a:extLst>
            </p:cNvPr>
            <p:cNvSpPr/>
            <p:nvPr/>
          </p:nvSpPr>
          <p:spPr>
            <a:xfrm>
              <a:off x="6988723" y="4670244"/>
              <a:ext cx="747177" cy="30359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8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2BA1561-EBB8-8E95-F675-C31D5B734676}"/>
              </a:ext>
            </a:extLst>
          </p:cNvPr>
          <p:cNvSpPr/>
          <p:nvPr/>
        </p:nvSpPr>
        <p:spPr>
          <a:xfrm>
            <a:off x="10062285" y="3844152"/>
            <a:ext cx="766225" cy="4088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55CA1F6-06AC-C682-759C-4C17DA95C1EA}"/>
              </a:ext>
            </a:extLst>
          </p:cNvPr>
          <p:cNvSpPr/>
          <p:nvPr/>
        </p:nvSpPr>
        <p:spPr>
          <a:xfrm>
            <a:off x="212856" y="5826602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Secure PRAC Designs (QPRAC &amp; MOAT): Prevent Bit Flips at Sub-100 Thresholds</a:t>
            </a:r>
            <a:endParaRPr lang="en-US" sz="2400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71" name="Graphic 70" descr="Stopwatch with solid fill">
            <a:extLst>
              <a:ext uri="{FF2B5EF4-FFF2-40B4-BE49-F238E27FC236}">
                <a16:creationId xmlns:a16="http://schemas.microsoft.com/office/drawing/2014/main" id="{D438ED66-9999-69E0-798C-FEC6C19567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5769" y="4413167"/>
            <a:ext cx="639357" cy="63935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5EF5AF0-B26B-DD25-C725-75A6EFC6EE43}"/>
              </a:ext>
            </a:extLst>
          </p:cNvPr>
          <p:cNvSpPr txBox="1"/>
          <p:nvPr/>
        </p:nvSpPr>
        <p:spPr>
          <a:xfrm>
            <a:off x="11353798" y="5031418"/>
            <a:ext cx="90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350ns</a:t>
            </a:r>
            <a:endParaRPr lang="en-US" sz="16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75" name="Graphic 74" descr="Lock with solid fill">
            <a:extLst>
              <a:ext uri="{FF2B5EF4-FFF2-40B4-BE49-F238E27FC236}">
                <a16:creationId xmlns:a16="http://schemas.microsoft.com/office/drawing/2014/main" id="{BA2D8BC6-A261-7AC3-18D7-4666E93E90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8247" y="3567622"/>
            <a:ext cx="914400" cy="914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E1FC5CA3-9E97-24A1-CE9C-49986C0E2EB3}"/>
              </a:ext>
            </a:extLst>
          </p:cNvPr>
          <p:cNvSpPr txBox="1"/>
          <p:nvPr/>
        </p:nvSpPr>
        <p:spPr>
          <a:xfrm>
            <a:off x="1029220" y="2469211"/>
            <a:ext cx="591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Accurate Aggressor Tracking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6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06666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5" grpId="0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5" grpId="0" animBg="1"/>
      <p:bldP spid="72" grpId="0" animBg="1"/>
      <p:bldP spid="73" grpId="0" animBg="1"/>
      <p:bldP spid="74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36592B-A1A8-C515-4190-FB867334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</a:rPr>
              <a:t>Limitations of PRAC: </a:t>
            </a:r>
            <a:r>
              <a:rPr lang="en-US"/>
              <a:t>Costly Per-Row Counters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A18A9-A9D5-2F42-D8A2-D0080E4B1BD3}"/>
              </a:ext>
            </a:extLst>
          </p:cNvPr>
          <p:cNvSpPr/>
          <p:nvPr/>
        </p:nvSpPr>
        <p:spPr>
          <a:xfrm>
            <a:off x="668023" y="2110059"/>
            <a:ext cx="4868383" cy="27369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58CE066-71CD-5E8F-B33C-146F52E35FEF}"/>
              </a:ext>
            </a:extLst>
          </p:cNvPr>
          <p:cNvSpPr/>
          <p:nvPr/>
        </p:nvSpPr>
        <p:spPr>
          <a:xfrm>
            <a:off x="1445053" y="976427"/>
            <a:ext cx="3291731" cy="4094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4960B2-E51B-7A11-0557-6DB701ADFA96}"/>
              </a:ext>
            </a:extLst>
          </p:cNvPr>
          <p:cNvSpPr txBox="1"/>
          <p:nvPr/>
        </p:nvSpPr>
        <p:spPr>
          <a:xfrm>
            <a:off x="2170060" y="4822343"/>
            <a:ext cx="186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26DF35-3BDD-9678-4BBF-2843AA276C3B}"/>
              </a:ext>
            </a:extLst>
          </p:cNvPr>
          <p:cNvSpPr txBox="1"/>
          <p:nvPr/>
        </p:nvSpPr>
        <p:spPr>
          <a:xfrm>
            <a:off x="1575373" y="1388920"/>
            <a:ext cx="153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Precharge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(PRE)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931355-794F-1201-0B2C-D486FD5DE94F}"/>
              </a:ext>
            </a:extLst>
          </p:cNvPr>
          <p:cNvCxnSpPr>
            <a:cxnSpLocks/>
          </p:cNvCxnSpPr>
          <p:nvPr/>
        </p:nvCxnSpPr>
        <p:spPr>
          <a:xfrm>
            <a:off x="3090918" y="1373432"/>
            <a:ext cx="0" cy="7366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CF6134-DF2D-FBB2-29BE-C02DC55C1E7A}"/>
              </a:ext>
            </a:extLst>
          </p:cNvPr>
          <p:cNvSpPr txBox="1"/>
          <p:nvPr/>
        </p:nvSpPr>
        <p:spPr>
          <a:xfrm>
            <a:off x="-39052" y="3641196"/>
            <a:ext cx="76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PRE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7D684-1019-F7A6-113F-37BC5AFE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8DA6A3-0193-6655-B9DD-196162788830}"/>
              </a:ext>
            </a:extLst>
          </p:cNvPr>
          <p:cNvSpPr/>
          <p:nvPr/>
        </p:nvSpPr>
        <p:spPr>
          <a:xfrm>
            <a:off x="689800" y="2132747"/>
            <a:ext cx="3321770" cy="2682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7C955DA-7C7F-D8E6-8CCD-9E89F87DF87C}"/>
              </a:ext>
            </a:extLst>
          </p:cNvPr>
          <p:cNvSpPr/>
          <p:nvPr/>
        </p:nvSpPr>
        <p:spPr>
          <a:xfrm>
            <a:off x="4736113" y="3059537"/>
            <a:ext cx="640848" cy="640848"/>
          </a:xfrm>
          <a:prstGeom prst="ellipse">
            <a:avLst/>
          </a:prstGeom>
          <a:solidFill>
            <a:srgbClr val="F4CCCC"/>
          </a:solidFill>
          <a:ln w="3810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+</a:t>
            </a: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7D2E8459-4CFC-0853-AA46-F4F1A747BAA2}"/>
              </a:ext>
            </a:extLst>
          </p:cNvPr>
          <p:cNvCxnSpPr>
            <a:cxnSpLocks/>
            <a:stCxn id="61" idx="3"/>
            <a:endCxn id="65" idx="4"/>
          </p:cNvCxnSpPr>
          <p:nvPr/>
        </p:nvCxnSpPr>
        <p:spPr>
          <a:xfrm flipV="1">
            <a:off x="3870497" y="3700385"/>
            <a:ext cx="1186040" cy="433423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B4284C-61BE-8A84-A752-B7814DBBB19C}"/>
              </a:ext>
            </a:extLst>
          </p:cNvPr>
          <p:cNvSpPr txBox="1"/>
          <p:nvPr/>
        </p:nvSpPr>
        <p:spPr>
          <a:xfrm>
            <a:off x="4117497" y="4103534"/>
            <a:ext cx="92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Read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54E6CF-6650-D828-D7EF-B3DE2F64917A}"/>
              </a:ext>
            </a:extLst>
          </p:cNvPr>
          <p:cNvSpPr txBox="1"/>
          <p:nvPr/>
        </p:nvSpPr>
        <p:spPr>
          <a:xfrm>
            <a:off x="4513477" y="2659427"/>
            <a:ext cx="10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Modify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AF27288A-3CBE-D0AA-3550-DDFB28B6E55D}"/>
              </a:ext>
            </a:extLst>
          </p:cNvPr>
          <p:cNvCxnSpPr>
            <a:cxnSpLocks/>
            <a:stCxn id="65" idx="2"/>
            <a:endCxn id="61" idx="3"/>
          </p:cNvCxnSpPr>
          <p:nvPr/>
        </p:nvCxnSpPr>
        <p:spPr>
          <a:xfrm rot="10800000" flipV="1">
            <a:off x="3870497" y="3379960"/>
            <a:ext cx="865616" cy="753847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6FA8D4E-E54D-9E60-6B0D-30736BE22CA2}"/>
              </a:ext>
            </a:extLst>
          </p:cNvPr>
          <p:cNvSpPr txBox="1"/>
          <p:nvPr/>
        </p:nvSpPr>
        <p:spPr>
          <a:xfrm>
            <a:off x="3803886" y="3041811"/>
            <a:ext cx="1086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Write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0B2B66-F3DB-F998-49BC-D2A69329AF4D}"/>
              </a:ext>
            </a:extLst>
          </p:cNvPr>
          <p:cNvSpPr/>
          <p:nvPr/>
        </p:nvSpPr>
        <p:spPr>
          <a:xfrm>
            <a:off x="787336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416AAA-B921-57DC-1246-C150600DB4E1}"/>
              </a:ext>
            </a:extLst>
          </p:cNvPr>
          <p:cNvSpPr/>
          <p:nvPr/>
        </p:nvSpPr>
        <p:spPr>
          <a:xfrm>
            <a:off x="1169534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4185A7-14A5-7407-D3EA-3152166F311E}"/>
              </a:ext>
            </a:extLst>
          </p:cNvPr>
          <p:cNvSpPr/>
          <p:nvPr/>
        </p:nvSpPr>
        <p:spPr>
          <a:xfrm>
            <a:off x="1551732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109192-F3C2-05E4-0F0C-CFABECC1FE1D}"/>
              </a:ext>
            </a:extLst>
          </p:cNvPr>
          <p:cNvSpPr/>
          <p:nvPr/>
        </p:nvSpPr>
        <p:spPr>
          <a:xfrm>
            <a:off x="1933930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E72A08-5223-3E11-2010-C6A82758F5B3}"/>
              </a:ext>
            </a:extLst>
          </p:cNvPr>
          <p:cNvSpPr/>
          <p:nvPr/>
        </p:nvSpPr>
        <p:spPr>
          <a:xfrm>
            <a:off x="2316128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B79D27-CA97-42A7-A9CE-D0EF252B31B8}"/>
              </a:ext>
            </a:extLst>
          </p:cNvPr>
          <p:cNvSpPr/>
          <p:nvPr/>
        </p:nvSpPr>
        <p:spPr>
          <a:xfrm>
            <a:off x="2698326" y="232089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1348CC-5A22-241A-0FC2-023BA4178B54}"/>
              </a:ext>
            </a:extLst>
          </p:cNvPr>
          <p:cNvSpPr/>
          <p:nvPr/>
        </p:nvSpPr>
        <p:spPr>
          <a:xfrm>
            <a:off x="787336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C8AF0-C8B1-26EA-F5EB-0B0812447FEB}"/>
              </a:ext>
            </a:extLst>
          </p:cNvPr>
          <p:cNvSpPr/>
          <p:nvPr/>
        </p:nvSpPr>
        <p:spPr>
          <a:xfrm>
            <a:off x="1169534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42876B-F0C3-7E08-6EE6-510E9FD2C656}"/>
              </a:ext>
            </a:extLst>
          </p:cNvPr>
          <p:cNvSpPr/>
          <p:nvPr/>
        </p:nvSpPr>
        <p:spPr>
          <a:xfrm>
            <a:off x="1551732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24E8D1-A6D0-7E50-E340-DF5F75EC9ADF}"/>
              </a:ext>
            </a:extLst>
          </p:cNvPr>
          <p:cNvSpPr/>
          <p:nvPr/>
        </p:nvSpPr>
        <p:spPr>
          <a:xfrm>
            <a:off x="1933930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472FAC-77CC-8178-D7DE-889E661BDB76}"/>
              </a:ext>
            </a:extLst>
          </p:cNvPr>
          <p:cNvSpPr/>
          <p:nvPr/>
        </p:nvSpPr>
        <p:spPr>
          <a:xfrm>
            <a:off x="2316128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8734CC-132C-12EC-81F9-29DF2B1377AD}"/>
              </a:ext>
            </a:extLst>
          </p:cNvPr>
          <p:cNvSpPr/>
          <p:nvPr/>
        </p:nvSpPr>
        <p:spPr>
          <a:xfrm>
            <a:off x="2698326" y="271315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50C9EC-EFED-5C74-EF81-5A062DD42A47}"/>
              </a:ext>
            </a:extLst>
          </p:cNvPr>
          <p:cNvSpPr/>
          <p:nvPr/>
        </p:nvSpPr>
        <p:spPr>
          <a:xfrm>
            <a:off x="787336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246BFB-DE8B-979C-8039-64CC15C9DD0A}"/>
              </a:ext>
            </a:extLst>
          </p:cNvPr>
          <p:cNvSpPr/>
          <p:nvPr/>
        </p:nvSpPr>
        <p:spPr>
          <a:xfrm>
            <a:off x="1169534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1CCF51-02E7-647B-E272-0AB9A8B9924E}"/>
              </a:ext>
            </a:extLst>
          </p:cNvPr>
          <p:cNvSpPr/>
          <p:nvPr/>
        </p:nvSpPr>
        <p:spPr>
          <a:xfrm>
            <a:off x="1551732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5A5897-6C7B-DCA1-2F80-645D68016453}"/>
              </a:ext>
            </a:extLst>
          </p:cNvPr>
          <p:cNvSpPr/>
          <p:nvPr/>
        </p:nvSpPr>
        <p:spPr>
          <a:xfrm>
            <a:off x="1933930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148F08-997F-EBE1-8CE3-7603DF8BE936}"/>
              </a:ext>
            </a:extLst>
          </p:cNvPr>
          <p:cNvSpPr/>
          <p:nvPr/>
        </p:nvSpPr>
        <p:spPr>
          <a:xfrm>
            <a:off x="2316128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94EA92-7D0C-1AA6-1544-1273D66F5EC9}"/>
              </a:ext>
            </a:extLst>
          </p:cNvPr>
          <p:cNvSpPr/>
          <p:nvPr/>
        </p:nvSpPr>
        <p:spPr>
          <a:xfrm>
            <a:off x="2698326" y="3105411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FE160D-4308-E008-0960-CBF7764079DE}"/>
              </a:ext>
            </a:extLst>
          </p:cNvPr>
          <p:cNvSpPr/>
          <p:nvPr/>
        </p:nvSpPr>
        <p:spPr>
          <a:xfrm>
            <a:off x="787336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89362F-C81F-A265-2E05-79D727E4CE5E}"/>
              </a:ext>
            </a:extLst>
          </p:cNvPr>
          <p:cNvSpPr/>
          <p:nvPr/>
        </p:nvSpPr>
        <p:spPr>
          <a:xfrm>
            <a:off x="1169534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FB57F2-6788-37BD-FFA4-DFBA72DD72C2}"/>
              </a:ext>
            </a:extLst>
          </p:cNvPr>
          <p:cNvSpPr/>
          <p:nvPr/>
        </p:nvSpPr>
        <p:spPr>
          <a:xfrm>
            <a:off x="1551732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BC6F8A-D54F-82C6-6F4C-BF48CECE3448}"/>
              </a:ext>
            </a:extLst>
          </p:cNvPr>
          <p:cNvSpPr/>
          <p:nvPr/>
        </p:nvSpPr>
        <p:spPr>
          <a:xfrm>
            <a:off x="1933930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CE5F02-E07B-8775-C23F-68CE66E8CD01}"/>
              </a:ext>
            </a:extLst>
          </p:cNvPr>
          <p:cNvSpPr/>
          <p:nvPr/>
        </p:nvSpPr>
        <p:spPr>
          <a:xfrm>
            <a:off x="2316128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8D943E3-F762-C810-6BA7-5D1BDBEB5A91}"/>
              </a:ext>
            </a:extLst>
          </p:cNvPr>
          <p:cNvSpPr/>
          <p:nvPr/>
        </p:nvSpPr>
        <p:spPr>
          <a:xfrm>
            <a:off x="2698326" y="3497668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950963C-39E6-4B30-3760-40205300F054}"/>
              </a:ext>
            </a:extLst>
          </p:cNvPr>
          <p:cNvSpPr/>
          <p:nvPr/>
        </p:nvSpPr>
        <p:spPr>
          <a:xfrm>
            <a:off x="787336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8E003F-0069-7FB1-1297-A53E981EDF8C}"/>
              </a:ext>
            </a:extLst>
          </p:cNvPr>
          <p:cNvSpPr/>
          <p:nvPr/>
        </p:nvSpPr>
        <p:spPr>
          <a:xfrm>
            <a:off x="1169534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32E5C7-3A65-6A32-315E-AFF51EFC7278}"/>
              </a:ext>
            </a:extLst>
          </p:cNvPr>
          <p:cNvSpPr/>
          <p:nvPr/>
        </p:nvSpPr>
        <p:spPr>
          <a:xfrm>
            <a:off x="1551732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CCDE52-FC68-15DF-D3A1-777A518D3E72}"/>
              </a:ext>
            </a:extLst>
          </p:cNvPr>
          <p:cNvSpPr/>
          <p:nvPr/>
        </p:nvSpPr>
        <p:spPr>
          <a:xfrm>
            <a:off x="1933930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751FE9-7F03-8765-B040-54EFA5E4C69C}"/>
              </a:ext>
            </a:extLst>
          </p:cNvPr>
          <p:cNvSpPr/>
          <p:nvPr/>
        </p:nvSpPr>
        <p:spPr>
          <a:xfrm>
            <a:off x="2316128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D3F65D-7614-D8EC-7E9D-DBCDEA2D553D}"/>
              </a:ext>
            </a:extLst>
          </p:cNvPr>
          <p:cNvSpPr/>
          <p:nvPr/>
        </p:nvSpPr>
        <p:spPr>
          <a:xfrm>
            <a:off x="2698326" y="3889925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D673A5-1800-7DFC-60A3-7D385D2258DC}"/>
              </a:ext>
            </a:extLst>
          </p:cNvPr>
          <p:cNvSpPr/>
          <p:nvPr/>
        </p:nvSpPr>
        <p:spPr>
          <a:xfrm>
            <a:off x="3104272" y="232089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4DF051C-802F-A69B-ACC0-3CE83F803984}"/>
              </a:ext>
            </a:extLst>
          </p:cNvPr>
          <p:cNvSpPr/>
          <p:nvPr/>
        </p:nvSpPr>
        <p:spPr>
          <a:xfrm>
            <a:off x="3486470" y="232089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31172EA-972F-BD47-B494-E9C85E71D69A}"/>
              </a:ext>
            </a:extLst>
          </p:cNvPr>
          <p:cNvSpPr/>
          <p:nvPr/>
        </p:nvSpPr>
        <p:spPr>
          <a:xfrm>
            <a:off x="3104272" y="271315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653B04-64A3-366B-D97C-0CA4C8FD6A88}"/>
              </a:ext>
            </a:extLst>
          </p:cNvPr>
          <p:cNvSpPr/>
          <p:nvPr/>
        </p:nvSpPr>
        <p:spPr>
          <a:xfrm>
            <a:off x="3486470" y="271315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694C929-6271-7EBC-6183-FF2AA4FA6FFF}"/>
              </a:ext>
            </a:extLst>
          </p:cNvPr>
          <p:cNvSpPr/>
          <p:nvPr/>
        </p:nvSpPr>
        <p:spPr>
          <a:xfrm>
            <a:off x="3104272" y="3105411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093085-F3AB-5E23-0247-06ECD770F0FC}"/>
              </a:ext>
            </a:extLst>
          </p:cNvPr>
          <p:cNvSpPr/>
          <p:nvPr/>
        </p:nvSpPr>
        <p:spPr>
          <a:xfrm>
            <a:off x="3486470" y="3105411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579C145-9AC4-73AF-9C52-9977ADBC983B}"/>
              </a:ext>
            </a:extLst>
          </p:cNvPr>
          <p:cNvSpPr/>
          <p:nvPr/>
        </p:nvSpPr>
        <p:spPr>
          <a:xfrm>
            <a:off x="3104272" y="3497668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6981AC6-7FCE-4460-3327-92A7C49C57A1}"/>
              </a:ext>
            </a:extLst>
          </p:cNvPr>
          <p:cNvSpPr/>
          <p:nvPr/>
        </p:nvSpPr>
        <p:spPr>
          <a:xfrm>
            <a:off x="3486470" y="3497668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F8BF7B-5B4A-C5F1-C44F-C567849DF94A}"/>
              </a:ext>
            </a:extLst>
          </p:cNvPr>
          <p:cNvSpPr/>
          <p:nvPr/>
        </p:nvSpPr>
        <p:spPr>
          <a:xfrm>
            <a:off x="3104272" y="3889925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F57ED37-B213-3E11-FE6C-07989EAC7490}"/>
              </a:ext>
            </a:extLst>
          </p:cNvPr>
          <p:cNvSpPr/>
          <p:nvPr/>
        </p:nvSpPr>
        <p:spPr>
          <a:xfrm>
            <a:off x="3486470" y="3889925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CCA960-F239-62C0-C485-C06A1A4E12B3}"/>
              </a:ext>
            </a:extLst>
          </p:cNvPr>
          <p:cNvSpPr/>
          <p:nvPr/>
        </p:nvSpPr>
        <p:spPr>
          <a:xfrm>
            <a:off x="3104272" y="2304344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D74895-0E1D-AF82-4F19-65EC69F99EC2}"/>
              </a:ext>
            </a:extLst>
          </p:cNvPr>
          <p:cNvSpPr/>
          <p:nvPr/>
        </p:nvSpPr>
        <p:spPr>
          <a:xfrm>
            <a:off x="3104272" y="2713154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240058-1FCC-232E-54BC-CAC8AD4937C8}"/>
              </a:ext>
            </a:extLst>
          </p:cNvPr>
          <p:cNvSpPr/>
          <p:nvPr/>
        </p:nvSpPr>
        <p:spPr>
          <a:xfrm>
            <a:off x="3104272" y="311178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4F8237-632C-6FB6-F00F-9DAC7E500742}"/>
              </a:ext>
            </a:extLst>
          </p:cNvPr>
          <p:cNvSpPr/>
          <p:nvPr/>
        </p:nvSpPr>
        <p:spPr>
          <a:xfrm>
            <a:off x="3104272" y="352059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14A22D-F27B-39E9-9FF4-BFD2BB529058}"/>
              </a:ext>
            </a:extLst>
          </p:cNvPr>
          <p:cNvSpPr/>
          <p:nvPr/>
        </p:nvSpPr>
        <p:spPr>
          <a:xfrm>
            <a:off x="3104272" y="392940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06FAE7-69DD-C65C-6E7F-0B6AAFB6CD98}"/>
              </a:ext>
            </a:extLst>
          </p:cNvPr>
          <p:cNvSpPr/>
          <p:nvPr/>
        </p:nvSpPr>
        <p:spPr>
          <a:xfrm>
            <a:off x="3104272" y="392940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EDB67-E5FF-8F7F-BE2D-2B1B1AB395B0}"/>
              </a:ext>
            </a:extLst>
          </p:cNvPr>
          <p:cNvSpPr txBox="1"/>
          <p:nvPr/>
        </p:nvSpPr>
        <p:spPr>
          <a:xfrm>
            <a:off x="1012568" y="4439959"/>
            <a:ext cx="269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Cell Area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E0FBC5-1733-6410-FE33-8F2B4D3A8295}"/>
              </a:ext>
            </a:extLst>
          </p:cNvPr>
          <p:cNvSpPr/>
          <p:nvPr/>
        </p:nvSpPr>
        <p:spPr>
          <a:xfrm>
            <a:off x="3082353" y="2213309"/>
            <a:ext cx="2454053" cy="2290335"/>
          </a:xfrm>
          <a:prstGeom prst="rect">
            <a:avLst/>
          </a:prstGeom>
          <a:noFill/>
          <a:ln w="7620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F89CEFBC-5F4F-5114-32D8-14F124F8C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350866"/>
              </p:ext>
            </p:extLst>
          </p:nvPr>
        </p:nvGraphicFramePr>
        <p:xfrm>
          <a:off x="5916776" y="1690893"/>
          <a:ext cx="6130030" cy="306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Right Arrow 61">
            <a:extLst>
              <a:ext uri="{FF2B5EF4-FFF2-40B4-BE49-F238E27FC236}">
                <a16:creationId xmlns:a16="http://schemas.microsoft.com/office/drawing/2014/main" id="{DBB19FD9-4EC6-2774-170E-AD9DCBA5FBC2}"/>
              </a:ext>
            </a:extLst>
          </p:cNvPr>
          <p:cNvSpPr/>
          <p:nvPr/>
        </p:nvSpPr>
        <p:spPr>
          <a:xfrm>
            <a:off x="14288" y="3899660"/>
            <a:ext cx="759959" cy="3742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8C3F88-DE58-6655-A2B9-D6A8224DFB68}"/>
              </a:ext>
            </a:extLst>
          </p:cNvPr>
          <p:cNvSpPr txBox="1"/>
          <p:nvPr/>
        </p:nvSpPr>
        <p:spPr>
          <a:xfrm>
            <a:off x="6996448" y="1993640"/>
            <a:ext cx="233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38 Workloads with</a:t>
            </a:r>
            <a:r>
              <a:rPr lang="en-US" sz="1200" b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CA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≥ 1 RBMPKI</a:t>
            </a:r>
            <a:r>
              <a:rPr lang="en-US" sz="1200" b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CDAF60-6DCB-270B-A3A5-33062DA60A9E}"/>
              </a:ext>
            </a:extLst>
          </p:cNvPr>
          <p:cNvSpPr txBox="1"/>
          <p:nvPr/>
        </p:nvSpPr>
        <p:spPr>
          <a:xfrm>
            <a:off x="6037783" y="4644612"/>
            <a:ext cx="5941361" cy="442674"/>
          </a:xfrm>
          <a:prstGeom prst="roundRect">
            <a:avLst/>
          </a:prstGeom>
          <a:solidFill>
            <a:srgbClr val="FBE9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Slowdown Grows with Interface Speed: </a:t>
            </a:r>
            <a:r>
              <a:rPr lang="en-US" sz="20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3%</a:t>
            </a:r>
            <a:r>
              <a:rPr lang="en-US" sz="20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000" b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19%</a:t>
            </a:r>
            <a:endParaRPr lang="en-US" sz="20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9B33E03-A3D3-EE76-8FBD-6AECBA7E9ED1}"/>
              </a:ext>
            </a:extLst>
          </p:cNvPr>
          <p:cNvSpPr txBox="1"/>
          <p:nvPr/>
        </p:nvSpPr>
        <p:spPr>
          <a:xfrm>
            <a:off x="7053597" y="6445281"/>
            <a:ext cx="362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RBMPKI = </a:t>
            </a:r>
            <a:r>
              <a:rPr lang="en-US" sz="12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Rowbuffer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misses per kilo-instruction</a:t>
            </a:r>
            <a:endParaRPr lang="en-US" sz="1200" b="1">
              <a:solidFill>
                <a:schemeClr val="tx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463F56C-753A-583A-2AD0-3CE76684828C}"/>
              </a:ext>
            </a:extLst>
          </p:cNvPr>
          <p:cNvSpPr/>
          <p:nvPr/>
        </p:nvSpPr>
        <p:spPr>
          <a:xfrm>
            <a:off x="212856" y="582840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Additional DRAM Cells, Sense Amps &amp; </a:t>
            </a:r>
            <a:r>
              <a:rPr lang="en-US" sz="2400" err="1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Precharge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Units 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400">
                <a:solidFill>
                  <a:srgbClr val="C00000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3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Area + Power Overhead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66DECED-7C3B-8037-74E2-F6FF289764E7}"/>
              </a:ext>
            </a:extLst>
          </p:cNvPr>
          <p:cNvSpPr txBox="1"/>
          <p:nvPr/>
        </p:nvSpPr>
        <p:spPr>
          <a:xfrm>
            <a:off x="212856" y="5327702"/>
            <a:ext cx="9262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Precharge</a:t>
            </a:r>
            <a:r>
              <a:rPr lang="en-US" sz="2000" dirty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latency (</a:t>
            </a:r>
            <a:r>
              <a:rPr lang="en-US" sz="2000" dirty="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tRP</a:t>
            </a:r>
            <a:r>
              <a:rPr lang="en-US" sz="2000" dirty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): 16ns </a:t>
            </a:r>
            <a:r>
              <a:rPr lang="en-US" sz="2000" dirty="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36ns (2.25× increments)</a:t>
            </a:r>
            <a:endParaRPr lang="en-US" sz="2000" dirty="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52782DD-189E-0F20-825E-2B2659457052}"/>
              </a:ext>
            </a:extLst>
          </p:cNvPr>
          <p:cNvSpPr/>
          <p:nvPr/>
        </p:nvSpPr>
        <p:spPr>
          <a:xfrm>
            <a:off x="212856" y="5148697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Read-Modify-Write on Every </a:t>
            </a:r>
            <a:r>
              <a:rPr lang="en-US" sz="2400" err="1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Precharge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400">
                <a:solidFill>
                  <a:schemeClr val="accent3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19% Slowdown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31B0E-BF53-0F8B-75FC-F2315A918550}"/>
              </a:ext>
            </a:extLst>
          </p:cNvPr>
          <p:cNvSpPr txBox="1"/>
          <p:nvPr/>
        </p:nvSpPr>
        <p:spPr>
          <a:xfrm>
            <a:off x="6996448" y="1749966"/>
            <a:ext cx="3286004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PRAC implemented using QPRAC [HPCA’25]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C7813E-4E34-1D9B-07C6-299DB4A27AAD}"/>
              </a:ext>
            </a:extLst>
          </p:cNvPr>
          <p:cNvSpPr/>
          <p:nvPr/>
        </p:nvSpPr>
        <p:spPr>
          <a:xfrm>
            <a:off x="0" y="3070631"/>
            <a:ext cx="12192000" cy="716738"/>
          </a:xfrm>
          <a:prstGeom prst="rect">
            <a:avLst/>
          </a:prstGeom>
          <a:solidFill>
            <a:srgbClr val="EBF3E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What If We Could Avoid Per-Row Counters?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9460B4-2352-DA26-CD09-031B2E59A6B3}"/>
              </a:ext>
            </a:extLst>
          </p:cNvPr>
          <p:cNvSpPr txBox="1"/>
          <p:nvPr/>
        </p:nvSpPr>
        <p:spPr>
          <a:xfrm>
            <a:off x="7604770" y="1221035"/>
            <a:ext cx="374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 at T</a:t>
            </a:r>
            <a:r>
              <a:rPr lang="en-CA" sz="20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RH-D</a:t>
            </a:r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≥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250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32A42F5-48AB-B567-7D85-AF13A8555B08}"/>
              </a:ext>
            </a:extLst>
          </p:cNvPr>
          <p:cNvSpPr txBox="1"/>
          <p:nvPr/>
        </p:nvSpPr>
        <p:spPr>
          <a:xfrm>
            <a:off x="2007761" y="6445281"/>
            <a:ext cx="3725469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</a:t>
            </a:r>
            <a:r>
              <a:rPr lang="en-US" sz="1200" baseline="-250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RH-D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= Double-Sided </a:t>
            </a:r>
            <a:r>
              <a:rPr lang="en-US" sz="12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RowHammer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8909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indefinite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0" dur="indefinite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indefinite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3" dur="indefinite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indefinite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6" dur="indefinite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indefinite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9" dur="indefinite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indefinite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2" dur="indefinite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4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42" grpId="0"/>
      <p:bldP spid="45" grpId="0"/>
      <p:bldP spid="45" grpId="1"/>
      <p:bldP spid="63" grpId="0"/>
      <p:bldP spid="63" grpId="1"/>
      <p:bldP spid="4" grpId="0" animBg="1"/>
      <p:bldP spid="65" grpId="0" animBg="1"/>
      <p:bldP spid="65" grpId="1" animBg="1"/>
      <p:bldP spid="65" grpId="2" animBg="1"/>
      <p:bldP spid="71" grpId="0"/>
      <p:bldP spid="71" grpId="1"/>
      <p:bldP spid="72" grpId="0"/>
      <p:bldP spid="72" grpId="1"/>
      <p:bldP spid="77" grpId="0"/>
      <p:bldP spid="77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8" grpId="0" animBg="1"/>
      <p:bldP spid="78" grpId="1" animBg="1"/>
      <p:bldP spid="6" grpId="0"/>
      <p:bldP spid="79" grpId="0" animBg="1"/>
      <p:bldP spid="79" grpId="1" animBg="1"/>
      <p:bldGraphic spid="43" grpId="0" uiExpand="1">
        <p:bldSub>
          <a:bldChart bld="category"/>
        </p:bldSub>
      </p:bldGraphic>
      <p:bldGraphic spid="43" grpId="1" uiExpand="1">
        <p:bldSub>
          <a:bldChart bld="category"/>
        </p:bldSub>
      </p:bldGraphic>
      <p:bldP spid="62" grpId="0" animBg="1"/>
      <p:bldP spid="62" grpId="1" animBg="1"/>
      <p:bldP spid="66" grpId="0"/>
      <p:bldP spid="66" grpId="1"/>
      <p:bldP spid="67" grpId="0" animBg="1"/>
      <p:bldP spid="67" grpId="1" animBg="1"/>
      <p:bldP spid="69" grpId="0"/>
      <p:bldP spid="69" grpId="1"/>
      <p:bldP spid="74" grpId="0" animBg="1"/>
      <p:bldP spid="74" grpId="1" animBg="1"/>
      <p:bldP spid="75" grpId="0"/>
      <p:bldP spid="75" grpId="1"/>
      <p:bldP spid="70" grpId="0" animBg="1"/>
      <p:bldP spid="70" grpId="1" animBg="1"/>
      <p:bldP spid="9" grpId="0"/>
      <p:bldP spid="9" grpId="1"/>
      <p:bldP spid="44" grpId="0" animBg="1"/>
      <p:bldP spid="64" grpId="0"/>
      <p:bldP spid="64" grpId="1"/>
      <p:bldP spid="76" grpId="0"/>
      <p:bldP spid="7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2A90F-4686-3532-BC7C-78FEA5416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907B63-FBB5-27D8-AAD7-C4CC014B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MINT [MICRO’24]: </a:t>
            </a:r>
            <a:r>
              <a:rPr lang="en-US"/>
              <a:t>In-DRAM Probabilistic Mitigation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E75D46-E9C0-7DDD-F734-E17AA8D85751}"/>
              </a:ext>
            </a:extLst>
          </p:cNvPr>
          <p:cNvSpPr/>
          <p:nvPr/>
        </p:nvSpPr>
        <p:spPr>
          <a:xfrm>
            <a:off x="259302" y="1781863"/>
            <a:ext cx="45720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11FEB4-C0F4-0F13-BABD-A7DC5ACEC74A}"/>
              </a:ext>
            </a:extLst>
          </p:cNvPr>
          <p:cNvSpPr/>
          <p:nvPr/>
        </p:nvSpPr>
        <p:spPr>
          <a:xfrm>
            <a:off x="833342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147D4D-29C7-9F8E-93FA-49508F44B156}"/>
              </a:ext>
            </a:extLst>
          </p:cNvPr>
          <p:cNvSpPr/>
          <p:nvPr/>
        </p:nvSpPr>
        <p:spPr>
          <a:xfrm>
            <a:off x="1451651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734456-E3C8-04A6-06A2-C75408551E4E}"/>
              </a:ext>
            </a:extLst>
          </p:cNvPr>
          <p:cNvSpPr/>
          <p:nvPr/>
        </p:nvSpPr>
        <p:spPr>
          <a:xfrm>
            <a:off x="2069960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9650F8-02FD-2732-EAF0-F4F13391F012}"/>
              </a:ext>
            </a:extLst>
          </p:cNvPr>
          <p:cNvSpPr/>
          <p:nvPr/>
        </p:nvSpPr>
        <p:spPr>
          <a:xfrm>
            <a:off x="2688269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05898-07E8-094F-8A1D-5C86A53C574B}"/>
              </a:ext>
            </a:extLst>
          </p:cNvPr>
          <p:cNvSpPr/>
          <p:nvPr/>
        </p:nvSpPr>
        <p:spPr>
          <a:xfrm>
            <a:off x="5743162" y="1781863"/>
            <a:ext cx="45720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BCEC96-EEAB-5264-F866-3FADADDDF73F}"/>
              </a:ext>
            </a:extLst>
          </p:cNvPr>
          <p:cNvSpPr/>
          <p:nvPr/>
        </p:nvSpPr>
        <p:spPr>
          <a:xfrm>
            <a:off x="3306578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9FCF41-DA27-480B-F942-1DDCD8FD9567}"/>
              </a:ext>
            </a:extLst>
          </p:cNvPr>
          <p:cNvSpPr/>
          <p:nvPr/>
        </p:nvSpPr>
        <p:spPr>
          <a:xfrm>
            <a:off x="3924887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F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80A0B9-5CE9-4130-8143-3F821E6FA503}"/>
              </a:ext>
            </a:extLst>
          </p:cNvPr>
          <p:cNvSpPr/>
          <p:nvPr/>
        </p:nvSpPr>
        <p:spPr>
          <a:xfrm>
            <a:off x="4543196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3A6A8C-0760-BD72-6205-FD49B25516E2}"/>
              </a:ext>
            </a:extLst>
          </p:cNvPr>
          <p:cNvSpPr/>
          <p:nvPr/>
        </p:nvSpPr>
        <p:spPr>
          <a:xfrm>
            <a:off x="5161502" y="1982632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08F65-60B0-5902-E0BE-0BE7F17682EB}"/>
              </a:ext>
            </a:extLst>
          </p:cNvPr>
          <p:cNvSpPr txBox="1"/>
          <p:nvPr/>
        </p:nvSpPr>
        <p:spPr>
          <a:xfrm>
            <a:off x="2444972" y="3309882"/>
            <a:ext cx="156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Mitigation</a:t>
            </a:r>
            <a:b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(RFM/TRR)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2C1001-3E42-E2A0-BA44-60A2E6E75DBE}"/>
              </a:ext>
            </a:extLst>
          </p:cNvPr>
          <p:cNvCxnSpPr>
            <a:cxnSpLocks/>
            <a:stCxn id="16" idx="1"/>
            <a:endCxn id="2" idx="2"/>
          </p:cNvCxnSpPr>
          <p:nvPr/>
        </p:nvCxnSpPr>
        <p:spPr>
          <a:xfrm flipH="1" flipV="1">
            <a:off x="487902" y="2675943"/>
            <a:ext cx="1957070" cy="9878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7DB734-A8AF-ECCD-2D1A-D8830CBE4D5A}"/>
              </a:ext>
            </a:extLst>
          </p:cNvPr>
          <p:cNvCxnSpPr>
            <a:cxnSpLocks/>
            <a:stCxn id="16" idx="3"/>
            <a:endCxn id="11" idx="2"/>
          </p:cNvCxnSpPr>
          <p:nvPr/>
        </p:nvCxnSpPr>
        <p:spPr>
          <a:xfrm flipV="1">
            <a:off x="4012152" y="2675943"/>
            <a:ext cx="1959610" cy="9878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EF0EFEC-16F1-EE4E-18F2-F2B65B2AECD4}"/>
              </a:ext>
            </a:extLst>
          </p:cNvPr>
          <p:cNvSpPr/>
          <p:nvPr/>
        </p:nvSpPr>
        <p:spPr>
          <a:xfrm rot="16200000">
            <a:off x="3003136" y="272310"/>
            <a:ext cx="457201" cy="477393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3332BC-6FA7-74C3-2D0C-D28DEAD1C5DA}"/>
              </a:ext>
            </a:extLst>
          </p:cNvPr>
          <p:cNvSpPr txBox="1"/>
          <p:nvPr/>
        </p:nvSpPr>
        <p:spPr>
          <a:xfrm>
            <a:off x="2177002" y="2851530"/>
            <a:ext cx="21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= 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AD7ED0-4140-4FDF-B74D-F980DBB88F61}"/>
              </a:ext>
            </a:extLst>
          </p:cNvPr>
          <p:cNvSpPr/>
          <p:nvPr/>
        </p:nvSpPr>
        <p:spPr>
          <a:xfrm>
            <a:off x="289782" y="2017974"/>
            <a:ext cx="400110" cy="4001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2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A5FF6F7C-6D3E-C539-81E3-BCD2A40003B3}"/>
              </a:ext>
            </a:extLst>
          </p:cNvPr>
          <p:cNvCxnSpPr>
            <a:cxnSpLocks/>
            <a:stCxn id="2" idx="0"/>
            <a:endCxn id="8" idx="0"/>
          </p:cNvCxnSpPr>
          <p:nvPr/>
        </p:nvCxnSpPr>
        <p:spPr>
          <a:xfrm rot="16200000" flipH="1">
            <a:off x="983691" y="1286073"/>
            <a:ext cx="200769" cy="1192349"/>
          </a:xfrm>
          <a:prstGeom prst="curvedConnector3">
            <a:avLst>
              <a:gd name="adj1" fmla="val -113862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CABEF0F-A1FC-8C2A-917A-09CCADF5C15C}"/>
              </a:ext>
            </a:extLst>
          </p:cNvPr>
          <p:cNvSpPr/>
          <p:nvPr/>
        </p:nvSpPr>
        <p:spPr>
          <a:xfrm>
            <a:off x="1451651" y="1982632"/>
            <a:ext cx="4572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622A371-C9A4-AFD1-B563-BB578DB6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82" y="1468608"/>
            <a:ext cx="463937" cy="46393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7403E88-1258-2094-9F1D-2105C676AECB}"/>
              </a:ext>
            </a:extLst>
          </p:cNvPr>
          <p:cNvSpPr txBox="1"/>
          <p:nvPr/>
        </p:nvSpPr>
        <p:spPr>
          <a:xfrm>
            <a:off x="6857048" y="4645103"/>
            <a:ext cx="518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</a:t>
            </a:r>
            <a:r>
              <a:rPr lang="en-US" sz="16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RH-D</a:t>
            </a:r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= 1000  1 Mitigation (RFM) every </a:t>
            </a:r>
            <a:r>
              <a:rPr lang="en-US" sz="16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48 ACTs</a:t>
            </a:r>
            <a:endParaRPr lang="en-US" sz="1600" b="1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5A59-47FE-73B9-7599-B682A304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F0BB8C-43D2-F812-DAED-639D6D965852}"/>
              </a:ext>
            </a:extLst>
          </p:cNvPr>
          <p:cNvSpPr txBox="1"/>
          <p:nvPr/>
        </p:nvSpPr>
        <p:spPr>
          <a:xfrm>
            <a:off x="28516" y="3989332"/>
            <a:ext cx="661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Target Row Refresh (TRR): </a:t>
            </a:r>
            <a:r>
              <a:rPr lang="en-US" sz="16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16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mitigations during Refresh	</a:t>
            </a:r>
            <a:endParaRPr lang="en-US" sz="1600" b="1">
              <a:solidFill>
                <a:schemeClr val="tx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834049-C3E7-98F4-82EB-63F737339DF5}"/>
              </a:ext>
            </a:extLst>
          </p:cNvPr>
          <p:cNvSpPr txBox="1"/>
          <p:nvPr/>
        </p:nvSpPr>
        <p:spPr>
          <a:xfrm>
            <a:off x="-96675" y="4480465"/>
            <a:ext cx="686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Randomly Mitigate 1 Row every W activations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D63623-A9BA-FC50-7CBF-B7CE789022D9}"/>
              </a:ext>
            </a:extLst>
          </p:cNvPr>
          <p:cNvGrpSpPr/>
          <p:nvPr/>
        </p:nvGrpSpPr>
        <p:grpSpPr>
          <a:xfrm>
            <a:off x="47041" y="5068454"/>
            <a:ext cx="4055281" cy="577961"/>
            <a:chOff x="1258598" y="5268155"/>
            <a:chExt cx="4055281" cy="57796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3DD429-B91C-BBA6-99D7-C5DF6F0DFD62}"/>
                </a:ext>
              </a:extLst>
            </p:cNvPr>
            <p:cNvSpPr txBox="1"/>
            <p:nvPr/>
          </p:nvSpPr>
          <p:spPr>
            <a:xfrm>
              <a:off x="1811155" y="5326303"/>
              <a:ext cx="350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No Per-Row Counters</a:t>
              </a:r>
              <a:endParaRPr lang="en-US" sz="24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42" name="Image 28">
              <a:extLst>
                <a:ext uri="{FF2B5EF4-FFF2-40B4-BE49-F238E27FC236}">
                  <a16:creationId xmlns:a16="http://schemas.microsoft.com/office/drawing/2014/main" id="{B905F2D8-1051-2AB9-56B7-B56C506D2E7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58598" y="5268155"/>
              <a:ext cx="577961" cy="57796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75BB7E-EBBE-7CAF-E0EA-F317FA49DB46}"/>
              </a:ext>
            </a:extLst>
          </p:cNvPr>
          <p:cNvGrpSpPr/>
          <p:nvPr/>
        </p:nvGrpSpPr>
        <p:grpSpPr>
          <a:xfrm>
            <a:off x="3944121" y="5066140"/>
            <a:ext cx="4055281" cy="577961"/>
            <a:chOff x="1258598" y="5268155"/>
            <a:chExt cx="4055281" cy="5779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2501F6-ADB2-72AF-9B04-9614FB727478}"/>
                </a:ext>
              </a:extLst>
            </p:cNvPr>
            <p:cNvSpPr txBox="1"/>
            <p:nvPr/>
          </p:nvSpPr>
          <p:spPr>
            <a:xfrm>
              <a:off x="1811155" y="5326303"/>
              <a:ext cx="350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Single-Entry Tracker</a:t>
              </a:r>
              <a:endParaRPr lang="en-US" sz="2400" b="1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49" name="Image 28">
              <a:extLst>
                <a:ext uri="{FF2B5EF4-FFF2-40B4-BE49-F238E27FC236}">
                  <a16:creationId xmlns:a16="http://schemas.microsoft.com/office/drawing/2014/main" id="{60F961E9-BC85-E987-4DD2-B8E8A158D1A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58598" y="5268155"/>
              <a:ext cx="577961" cy="577961"/>
            </a:xfrm>
            <a:prstGeom prst="rect">
              <a:avLst/>
            </a:prstGeom>
          </p:spPr>
        </p:pic>
      </p:grp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510F51F0-2658-2B7E-0F5C-DDC697DD6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57187"/>
              </p:ext>
            </p:extLst>
          </p:nvPr>
        </p:nvGraphicFramePr>
        <p:xfrm>
          <a:off x="6428978" y="1820638"/>
          <a:ext cx="5670000" cy="285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ED1D7B09-F1BE-F60E-0056-BB1A113CEA48}"/>
              </a:ext>
            </a:extLst>
          </p:cNvPr>
          <p:cNvSpPr txBox="1"/>
          <p:nvPr/>
        </p:nvSpPr>
        <p:spPr>
          <a:xfrm>
            <a:off x="7541286" y="1003225"/>
            <a:ext cx="381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 at T</a:t>
            </a:r>
            <a:r>
              <a:rPr lang="en-CA" sz="20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RH-D</a:t>
            </a:r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= 1000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C545DA3-A7DE-F386-AE8C-6BC1B4F825D2}"/>
              </a:ext>
            </a:extLst>
          </p:cNvPr>
          <p:cNvGrpSpPr/>
          <p:nvPr/>
        </p:nvGrpSpPr>
        <p:grpSpPr>
          <a:xfrm>
            <a:off x="6560979" y="1663227"/>
            <a:ext cx="5706159" cy="276999"/>
            <a:chOff x="6560979" y="4163666"/>
            <a:chExt cx="5706159" cy="27699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844B3F-5CB0-C0CB-CEA1-A466D2F659A1}"/>
                </a:ext>
              </a:extLst>
            </p:cNvPr>
            <p:cNvSpPr txBox="1"/>
            <p:nvPr/>
          </p:nvSpPr>
          <p:spPr>
            <a:xfrm>
              <a:off x="8193569" y="4163666"/>
              <a:ext cx="2508931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38 Workloads with ≥ 1 RBMPKI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3B78BD4-366B-E4BE-B28F-08D63001DBBE}"/>
                </a:ext>
              </a:extLst>
            </p:cNvPr>
            <p:cNvSpPr txBox="1"/>
            <p:nvPr/>
          </p:nvSpPr>
          <p:spPr>
            <a:xfrm>
              <a:off x="6560979" y="4163666"/>
              <a:ext cx="1744876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1 TRR per 2 Refreshes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F51552A-F722-0D2D-88FD-187447D56524}"/>
                </a:ext>
              </a:extLst>
            </p:cNvPr>
            <p:cNvSpPr txBox="1"/>
            <p:nvPr/>
          </p:nvSpPr>
          <p:spPr>
            <a:xfrm>
              <a:off x="10462986" y="4163666"/>
              <a:ext cx="1804152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Interface: DDR5-8000 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EF89980-0311-84B2-6598-3F75B07C9F0C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Counter-Free Random Sampling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Efficient When Mitigations are Rare</a:t>
            </a:r>
            <a:endParaRPr lang="en-US" sz="24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260BD-D72A-F83A-1318-0070594A9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56" y="2754446"/>
            <a:ext cx="610845" cy="610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0285A-22B8-BF63-89DA-40845E396F3F}"/>
              </a:ext>
            </a:extLst>
          </p:cNvPr>
          <p:cNvSpPr txBox="1"/>
          <p:nvPr/>
        </p:nvSpPr>
        <p:spPr>
          <a:xfrm>
            <a:off x="-112576" y="3341111"/>
            <a:ext cx="172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URAND(1,W)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86C514-9C7D-1E72-C14D-33A7918A7C23}"/>
              </a:ext>
            </a:extLst>
          </p:cNvPr>
          <p:cNvSpPr txBox="1"/>
          <p:nvPr/>
        </p:nvSpPr>
        <p:spPr>
          <a:xfrm>
            <a:off x="8939632" y="1428076"/>
            <a:ext cx="3725469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</a:t>
            </a:r>
            <a:r>
              <a:rPr lang="en-US" sz="1200" baseline="-250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RH-D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= Double-Sided </a:t>
            </a:r>
            <a:r>
              <a:rPr lang="en-US" sz="1200" err="1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RowHammer</a:t>
            </a:r>
            <a:r>
              <a:rPr lang="en-US" sz="1200">
                <a:solidFill>
                  <a:schemeClr val="tx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31434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/>
      <p:bldP spid="34" grpId="0" animBg="1"/>
      <p:bldP spid="46" grpId="0" animBg="1"/>
      <p:bldP spid="69" grpId="0"/>
      <p:bldP spid="40" grpId="0"/>
      <p:bldGraphic spid="75" grpId="0" uiExpand="1">
        <p:bldSub>
          <a:bldChart bld="category"/>
        </p:bldSub>
      </p:bldGraphic>
      <p:bldP spid="78" grpId="0"/>
      <p:bldP spid="91" grpId="0" animBg="1"/>
      <p:bldP spid="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74BBB-45BC-416E-611D-A5DE956BC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B5373C-6AE2-352C-3EDD-6D18C6EBDA22}"/>
              </a:ext>
            </a:extLst>
          </p:cNvPr>
          <p:cNvSpPr/>
          <p:nvPr/>
        </p:nvSpPr>
        <p:spPr>
          <a:xfrm>
            <a:off x="659531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E5AFBF-460C-E3D1-FED4-40A911D1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</a:rPr>
              <a:t>Limitations of MINT: </a:t>
            </a:r>
            <a:r>
              <a:rPr lang="en-US"/>
              <a:t>Non-Selection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04848-AB5F-7526-116E-FAE7C600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BF817C-2BA9-8B70-3350-71DD3F439D86}"/>
              </a:ext>
            </a:extLst>
          </p:cNvPr>
          <p:cNvSpPr txBox="1"/>
          <p:nvPr/>
        </p:nvSpPr>
        <p:spPr>
          <a:xfrm>
            <a:off x="296592" y="3045004"/>
            <a:ext cx="661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 (Row A) keeps escaping random selections</a:t>
            </a:r>
            <a:endParaRPr lang="en-US" sz="2000" b="1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EA7386AE-51AB-5C5E-A876-6E129D5CE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284690"/>
              </p:ext>
            </p:extLst>
          </p:nvPr>
        </p:nvGraphicFramePr>
        <p:xfrm>
          <a:off x="6721216" y="1106328"/>
          <a:ext cx="5377762" cy="384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E98B183-446B-65E1-85F1-47AD2DBDF54D}"/>
              </a:ext>
            </a:extLst>
          </p:cNvPr>
          <p:cNvSpPr txBox="1"/>
          <p:nvPr/>
        </p:nvSpPr>
        <p:spPr>
          <a:xfrm>
            <a:off x="97315" y="2108341"/>
            <a:ext cx="113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Window 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A4E71CF-C56B-9912-8F77-71CFD486356B}"/>
              </a:ext>
            </a:extLst>
          </p:cNvPr>
          <p:cNvSpPr/>
          <p:nvPr/>
        </p:nvSpPr>
        <p:spPr>
          <a:xfrm>
            <a:off x="206109" y="1594917"/>
            <a:ext cx="457200" cy="457200"/>
          </a:xfrm>
          <a:prstGeom prst="roundRect">
            <a:avLst/>
          </a:prstGeom>
          <a:solidFill>
            <a:srgbClr val="FBE9E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9A4C063-3292-88B4-446C-54BB880AEFAB}"/>
              </a:ext>
            </a:extLst>
          </p:cNvPr>
          <p:cNvSpPr/>
          <p:nvPr/>
        </p:nvSpPr>
        <p:spPr>
          <a:xfrm>
            <a:off x="1116731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24FEA-58FF-09CB-CDCF-30FFD4CE62FC}"/>
              </a:ext>
            </a:extLst>
          </p:cNvPr>
          <p:cNvSpPr txBox="1"/>
          <p:nvPr/>
        </p:nvSpPr>
        <p:spPr>
          <a:xfrm>
            <a:off x="1986571" y="2108341"/>
            <a:ext cx="113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Window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3F9CFB6-F3EE-F789-47F1-DCA023713C41}"/>
              </a:ext>
            </a:extLst>
          </p:cNvPr>
          <p:cNvSpPr/>
          <p:nvPr/>
        </p:nvSpPr>
        <p:spPr>
          <a:xfrm>
            <a:off x="2095365" y="1594917"/>
            <a:ext cx="457200" cy="457200"/>
          </a:xfrm>
          <a:prstGeom prst="roundRect">
            <a:avLst/>
          </a:prstGeom>
          <a:solidFill>
            <a:srgbClr val="FBE9E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0594C4-D38B-AB86-13D9-894CD07DF395}"/>
              </a:ext>
            </a:extLst>
          </p:cNvPr>
          <p:cNvSpPr/>
          <p:nvPr/>
        </p:nvSpPr>
        <p:spPr>
          <a:xfrm>
            <a:off x="2552565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A9331-FF49-073D-F964-F060C071B31D}"/>
              </a:ext>
            </a:extLst>
          </p:cNvPr>
          <p:cNvSpPr txBox="1"/>
          <p:nvPr/>
        </p:nvSpPr>
        <p:spPr>
          <a:xfrm>
            <a:off x="3875827" y="2108341"/>
            <a:ext cx="113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Window 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2C8B6D0-9AFD-0E9F-52BA-E2B75B876801}"/>
              </a:ext>
            </a:extLst>
          </p:cNvPr>
          <p:cNvSpPr/>
          <p:nvPr/>
        </p:nvSpPr>
        <p:spPr>
          <a:xfrm>
            <a:off x="3984621" y="1594917"/>
            <a:ext cx="457200" cy="457200"/>
          </a:xfrm>
          <a:prstGeom prst="roundRect">
            <a:avLst/>
          </a:prstGeom>
          <a:solidFill>
            <a:srgbClr val="FBE9E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C25B121-51A6-70AC-0357-D43BA0F5A4A6}"/>
              </a:ext>
            </a:extLst>
          </p:cNvPr>
          <p:cNvSpPr/>
          <p:nvPr/>
        </p:nvSpPr>
        <p:spPr>
          <a:xfrm>
            <a:off x="4895243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C394B1-C119-73B5-39B8-7B1E039128E8}"/>
              </a:ext>
            </a:extLst>
          </p:cNvPr>
          <p:cNvSpPr/>
          <p:nvPr/>
        </p:nvSpPr>
        <p:spPr>
          <a:xfrm>
            <a:off x="5470523" y="1720642"/>
            <a:ext cx="205749" cy="2057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8057362-4320-B9EE-13C8-15B8AAB7DA76}"/>
              </a:ext>
            </a:extLst>
          </p:cNvPr>
          <p:cNvSpPr/>
          <p:nvPr/>
        </p:nvSpPr>
        <p:spPr>
          <a:xfrm>
            <a:off x="5762796" y="1720642"/>
            <a:ext cx="205749" cy="2057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6242C8C-ABCF-EF9D-85C5-F87A469C6094}"/>
              </a:ext>
            </a:extLst>
          </p:cNvPr>
          <p:cNvSpPr/>
          <p:nvPr/>
        </p:nvSpPr>
        <p:spPr>
          <a:xfrm>
            <a:off x="6055069" y="1720642"/>
            <a:ext cx="205749" cy="2057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0AACC04-4040-A5DA-0141-FF4C87B10D2D}"/>
              </a:ext>
            </a:extLst>
          </p:cNvPr>
          <p:cNvGrpSpPr/>
          <p:nvPr/>
        </p:nvGrpSpPr>
        <p:grpSpPr>
          <a:xfrm>
            <a:off x="207998" y="2562254"/>
            <a:ext cx="1910595" cy="338554"/>
            <a:chOff x="207998" y="2630615"/>
            <a:chExt cx="1910595" cy="338554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9C4ABFDE-709D-202D-8A41-0E8B92A9C194}"/>
                </a:ext>
              </a:extLst>
            </p:cNvPr>
            <p:cNvSpPr/>
            <p:nvPr/>
          </p:nvSpPr>
          <p:spPr>
            <a:xfrm>
              <a:off x="207998" y="2630615"/>
              <a:ext cx="338554" cy="338554"/>
            </a:xfrm>
            <a:prstGeom prst="roundRect">
              <a:avLst/>
            </a:prstGeom>
            <a:solidFill>
              <a:srgbClr val="FBE9E9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D3BD0B-469F-2E4F-A483-F39BB131579E}"/>
                </a:ext>
              </a:extLst>
            </p:cNvPr>
            <p:cNvSpPr txBox="1"/>
            <p:nvPr/>
          </p:nvSpPr>
          <p:spPr>
            <a:xfrm>
              <a:off x="556271" y="2630615"/>
              <a:ext cx="156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Aggressor Row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8E3951-E37F-9FAF-D289-BEADD5A8E3DE}"/>
              </a:ext>
            </a:extLst>
          </p:cNvPr>
          <p:cNvGrpSpPr/>
          <p:nvPr/>
        </p:nvGrpSpPr>
        <p:grpSpPr>
          <a:xfrm>
            <a:off x="4083682" y="2562254"/>
            <a:ext cx="1895389" cy="338554"/>
            <a:chOff x="2148821" y="2630615"/>
            <a:chExt cx="1895389" cy="338554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EB958E11-D63F-F916-6043-B219B1AF5279}"/>
                </a:ext>
              </a:extLst>
            </p:cNvPr>
            <p:cNvSpPr/>
            <p:nvPr/>
          </p:nvSpPr>
          <p:spPr>
            <a:xfrm>
              <a:off x="2148821" y="2630615"/>
              <a:ext cx="338554" cy="3385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✓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0AF7A7-7483-1DD2-38DC-AFA20F85737E}"/>
                </a:ext>
              </a:extLst>
            </p:cNvPr>
            <p:cNvSpPr txBox="1"/>
            <p:nvPr/>
          </p:nvSpPr>
          <p:spPr>
            <a:xfrm>
              <a:off x="2481888" y="2630615"/>
              <a:ext cx="156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Mitigated Row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C8B3D4-069E-DA46-A19A-9BC314C670C4}"/>
              </a:ext>
            </a:extLst>
          </p:cNvPr>
          <p:cNvGrpSpPr/>
          <p:nvPr/>
        </p:nvGrpSpPr>
        <p:grpSpPr>
          <a:xfrm>
            <a:off x="2150699" y="2562254"/>
            <a:ext cx="1900876" cy="338554"/>
            <a:chOff x="4082523" y="2630615"/>
            <a:chExt cx="1900876" cy="338554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D590700-FB0A-53D5-3C89-F463985F6B70}"/>
                </a:ext>
              </a:extLst>
            </p:cNvPr>
            <p:cNvSpPr/>
            <p:nvPr/>
          </p:nvSpPr>
          <p:spPr>
            <a:xfrm>
              <a:off x="4082523" y="2630615"/>
              <a:ext cx="338554" cy="3385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31C0A7-F377-E516-BE2C-59E7BBF95621}"/>
                </a:ext>
              </a:extLst>
            </p:cNvPr>
            <p:cNvSpPr txBox="1"/>
            <p:nvPr/>
          </p:nvSpPr>
          <p:spPr>
            <a:xfrm>
              <a:off x="4421077" y="2630615"/>
              <a:ext cx="1562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Other Rows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CA50B6A-DD6F-8886-B9DA-FE017F8E90B9}"/>
              </a:ext>
            </a:extLst>
          </p:cNvPr>
          <p:cNvSpPr/>
          <p:nvPr/>
        </p:nvSpPr>
        <p:spPr>
          <a:xfrm>
            <a:off x="3005987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AD5EAA6-E8E6-510D-9BE5-DAE668044320}"/>
              </a:ext>
            </a:extLst>
          </p:cNvPr>
          <p:cNvSpPr/>
          <p:nvPr/>
        </p:nvSpPr>
        <p:spPr>
          <a:xfrm>
            <a:off x="3005987" y="1594917"/>
            <a:ext cx="4572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✓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07AB95B-58ED-4FE1-6DFB-9C27AE9F7B9D}"/>
              </a:ext>
            </a:extLst>
          </p:cNvPr>
          <p:cNvSpPr/>
          <p:nvPr/>
        </p:nvSpPr>
        <p:spPr>
          <a:xfrm>
            <a:off x="4441821" y="1594917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A40A0EE-DB98-5AAB-59A2-E1F44E4997B2}"/>
              </a:ext>
            </a:extLst>
          </p:cNvPr>
          <p:cNvSpPr/>
          <p:nvPr/>
        </p:nvSpPr>
        <p:spPr>
          <a:xfrm>
            <a:off x="4441821" y="1594917"/>
            <a:ext cx="4572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✓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4ECA0C-60C1-7F17-CD93-A99C6E5D71D4}"/>
              </a:ext>
            </a:extLst>
          </p:cNvPr>
          <p:cNvSpPr txBox="1"/>
          <p:nvPr/>
        </p:nvSpPr>
        <p:spPr>
          <a:xfrm>
            <a:off x="0" y="3807680"/>
            <a:ext cx="686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Statically increases mitigation rate  </a:t>
            </a:r>
            <a:r>
              <a:rPr lang="en-US" sz="2000" dirty="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More frequent RFMs</a:t>
            </a:r>
            <a:endParaRPr lang="en-US" sz="2000" b="1" dirty="0">
              <a:solidFill>
                <a:schemeClr val="accent3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16940B70-3DE8-9525-EF8F-8A43B104D1D2}"/>
              </a:ext>
            </a:extLst>
          </p:cNvPr>
          <p:cNvSpPr/>
          <p:nvPr/>
        </p:nvSpPr>
        <p:spPr>
          <a:xfrm>
            <a:off x="3138644" y="3465511"/>
            <a:ext cx="263539" cy="31608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Content Placeholder 4">
            <a:extLst>
              <a:ext uri="{FF2B5EF4-FFF2-40B4-BE49-F238E27FC236}">
                <a16:creationId xmlns:a16="http://schemas.microsoft.com/office/drawing/2014/main" id="{E368EA79-89FA-60E5-126B-AE400C82A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885393"/>
              </p:ext>
            </p:extLst>
          </p:nvPr>
        </p:nvGraphicFramePr>
        <p:xfrm>
          <a:off x="476233" y="4233873"/>
          <a:ext cx="5687488" cy="1548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2640">
                  <a:extLst>
                    <a:ext uri="{9D8B030D-6E8A-4147-A177-3AD203B41FA5}">
                      <a16:colId xmlns:a16="http://schemas.microsoft.com/office/drawing/2014/main" val="2089858765"/>
                    </a:ext>
                  </a:extLst>
                </a:gridCol>
                <a:gridCol w="4134848">
                  <a:extLst>
                    <a:ext uri="{9D8B030D-6E8A-4147-A177-3AD203B41FA5}">
                      <a16:colId xmlns:a16="http://schemas.microsoft.com/office/drawing/2014/main" val="3821818141"/>
                    </a:ext>
                  </a:extLst>
                </a:gridCol>
              </a:tblGrid>
              <a:tr h="37478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T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RH-D</a:t>
                      </a:r>
                      <a:endParaRPr lang="en-US" sz="2000">
                        <a:solidFill>
                          <a:schemeClr val="tx1"/>
                        </a:solidFill>
                        <a:latin typeface="Merriweather 18pt" pitchFamily="2" charset="77"/>
                        <a:ea typeface="Merriweather 18pt" pitchFamily="2" charset="77"/>
                        <a:cs typeface="Merriweather 18pt" pitchFamily="2" charset="77"/>
                      </a:endParaRPr>
                    </a:p>
                  </a:txBody>
                  <a:tcPr marL="82270" marR="82270" marT="41136" marB="4113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RFM Rate (One RFM per X ACTs)</a:t>
                      </a:r>
                    </a:p>
                  </a:txBody>
                  <a:tcPr marL="82270" marR="82270" marT="41136" marB="4113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27352"/>
                  </a:ext>
                </a:extLst>
              </a:tr>
              <a:tr h="37310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1000</a:t>
                      </a:r>
                    </a:p>
                  </a:txBody>
                  <a:tcPr marL="82270" marR="82270" marT="41136" marB="4113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2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48</a:t>
                      </a:r>
                    </a:p>
                  </a:txBody>
                  <a:tcPr marL="82270" marR="82270" marT="41136" marB="4113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07181"/>
                  </a:ext>
                </a:extLst>
              </a:tr>
              <a:tr h="37310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500</a:t>
                      </a:r>
                    </a:p>
                  </a:txBody>
                  <a:tcPr marL="82270" marR="82270" marT="41136" marB="41136" anchor="ctr">
                    <a:solidFill>
                      <a:srgbClr val="FFF2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4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24</a:t>
                      </a:r>
                    </a:p>
                  </a:txBody>
                  <a:tcPr marL="82270" marR="82270" marT="41136" marB="41136" anchor="ctr">
                    <a:solidFill>
                      <a:srgbClr val="FF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07505"/>
                  </a:ext>
                </a:extLst>
              </a:tr>
              <a:tr h="37310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250</a:t>
                      </a:r>
                    </a:p>
                  </a:txBody>
                  <a:tcPr marL="82270" marR="82270" marT="41136" marB="411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accent3"/>
                          </a:solidFill>
                          <a:latin typeface="Merriweather 18pt" pitchFamily="2" charset="77"/>
                          <a:ea typeface="Merriweather 18pt" pitchFamily="2" charset="77"/>
                          <a:cs typeface="Merriweather 18pt" pitchFamily="2" charset="77"/>
                        </a:rPr>
                        <a:t>11</a:t>
                      </a:r>
                    </a:p>
                  </a:txBody>
                  <a:tcPr marL="82270" marR="82270" marT="41136" marB="411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67253"/>
                  </a:ext>
                </a:extLst>
              </a:tr>
            </a:tbl>
          </a:graphicData>
        </a:graphic>
      </p:graphicFrame>
      <p:pic>
        <p:nvPicPr>
          <p:cNvPr id="89" name="Picture 88">
            <a:extLst>
              <a:ext uri="{FF2B5EF4-FFF2-40B4-BE49-F238E27FC236}">
                <a16:creationId xmlns:a16="http://schemas.microsoft.com/office/drawing/2014/main" id="{3DB69BE2-3215-09CE-4DBE-1E303320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6" y="977611"/>
            <a:ext cx="513309" cy="51330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88C3FB2-DE09-5EF5-780F-24D998EE40EF}"/>
              </a:ext>
            </a:extLst>
          </p:cNvPr>
          <p:cNvSpPr txBox="1"/>
          <p:nvPr/>
        </p:nvSpPr>
        <p:spPr>
          <a:xfrm>
            <a:off x="238116" y="1039106"/>
            <a:ext cx="614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Repeatedly hammers </a:t>
            </a:r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 A 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with other rows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91" name="Graphic 90" descr="Badge Cross with solid fill">
            <a:extLst>
              <a:ext uri="{FF2B5EF4-FFF2-40B4-BE49-F238E27FC236}">
                <a16:creationId xmlns:a16="http://schemas.microsoft.com/office/drawing/2014/main" id="{29025D02-2493-4E1D-77DB-ECD79D0666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689" y="2935411"/>
            <a:ext cx="612562" cy="612562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62E50CF-7BF9-5778-DF03-D36E5177C85E}"/>
              </a:ext>
            </a:extLst>
          </p:cNvPr>
          <p:cNvSpPr/>
          <p:nvPr/>
        </p:nvSpPr>
        <p:spPr>
          <a:xfrm>
            <a:off x="0" y="3070631"/>
            <a:ext cx="12192000" cy="716738"/>
          </a:xfrm>
          <a:prstGeom prst="rect">
            <a:avLst/>
          </a:prstGeom>
          <a:solidFill>
            <a:srgbClr val="EBF3E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Goal: Scale to Low Thresholds at a Fraction of PRAC's Area Overhead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4549198-5829-7CBF-CA00-8200A44AAD4A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Neither PRAC nor MINT is Efficient at Low Thresholds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FCCB8A85-7CB8-71DF-1A23-7923275D3C7C}"/>
              </a:ext>
            </a:extLst>
          </p:cNvPr>
          <p:cNvSpPr/>
          <p:nvPr/>
        </p:nvSpPr>
        <p:spPr>
          <a:xfrm>
            <a:off x="6831551" y="4951561"/>
            <a:ext cx="5257928" cy="603699"/>
          </a:xfrm>
          <a:prstGeom prst="roundRect">
            <a:avLst/>
          </a:prstGeom>
          <a:solidFill>
            <a:srgbClr val="FBE9E9"/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Slowdown Grows as T</a:t>
            </a:r>
            <a:r>
              <a:rPr lang="en-US" sz="2000" baseline="-25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RH-D</a:t>
            </a:r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Falls: </a:t>
            </a:r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1% </a:t>
            </a:r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15%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96AF34-129F-7574-0EDF-2C3DAB4A15F2}"/>
              </a:ext>
            </a:extLst>
          </p:cNvPr>
          <p:cNvGrpSpPr/>
          <p:nvPr/>
        </p:nvGrpSpPr>
        <p:grpSpPr>
          <a:xfrm>
            <a:off x="6560979" y="1456862"/>
            <a:ext cx="5706159" cy="276999"/>
            <a:chOff x="6560979" y="4163666"/>
            <a:chExt cx="5706159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4FF124-C044-1DDC-B4AD-E85F0DEC6443}"/>
                </a:ext>
              </a:extLst>
            </p:cNvPr>
            <p:cNvSpPr txBox="1"/>
            <p:nvPr/>
          </p:nvSpPr>
          <p:spPr>
            <a:xfrm>
              <a:off x="8193569" y="4163666"/>
              <a:ext cx="2508931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38 Workloads with ≥ 1 RBMPKI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59CAA1-1BB4-44AC-1B4D-F3A3299354E9}"/>
                </a:ext>
              </a:extLst>
            </p:cNvPr>
            <p:cNvSpPr txBox="1"/>
            <p:nvPr/>
          </p:nvSpPr>
          <p:spPr>
            <a:xfrm>
              <a:off x="6560979" y="4163666"/>
              <a:ext cx="1744876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1 TRR per 2 Refreshes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D60A27-CBD7-D9ED-630F-D002FB534033}"/>
                </a:ext>
              </a:extLst>
            </p:cNvPr>
            <p:cNvSpPr txBox="1"/>
            <p:nvPr/>
          </p:nvSpPr>
          <p:spPr>
            <a:xfrm>
              <a:off x="10462986" y="4163666"/>
              <a:ext cx="1804152" cy="27699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88900" indent="-8890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2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  <a:sym typeface="Wingdings" pitchFamily="2" charset="2"/>
                </a:rPr>
                <a:t>Interface: DDR5-8000 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E2D35F-F6D7-5056-CD92-C4F592C96A16}"/>
              </a:ext>
            </a:extLst>
          </p:cNvPr>
          <p:cNvSpPr/>
          <p:nvPr/>
        </p:nvSpPr>
        <p:spPr>
          <a:xfrm>
            <a:off x="663309" y="1594917"/>
            <a:ext cx="4572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2835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7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7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7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7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7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7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7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7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7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39" grpId="1"/>
      <p:bldGraphic spid="75" grpId="0" uiExpand="1">
        <p:bldSub>
          <a:bldChart bld="seriesEl"/>
        </p:bldSub>
      </p:bldGraphic>
      <p:bldGraphic spid="75" grpId="1" uiExpand="1">
        <p:bldSub>
          <a:bldChart bld="seriesEl"/>
        </p:bldSub>
      </p:bldGraphic>
      <p:bldP spid="40" grpId="0"/>
      <p:bldP spid="7" grpId="0" animBg="1"/>
      <p:bldP spid="7" grpId="1" animBg="1"/>
      <p:bldP spid="22" grpId="0" animBg="1"/>
      <p:bldP spid="25" grpId="0"/>
      <p:bldP spid="24" grpId="0" animBg="1"/>
      <p:bldP spid="24" grpId="1" animBg="1"/>
      <p:bldP spid="26" grpId="0" animBg="1"/>
      <p:bldP spid="29" grpId="0"/>
      <p:bldP spid="28" grpId="0" animBg="1"/>
      <p:bldP spid="28" grpId="1" animBg="1"/>
      <p:bldP spid="31" grpId="0" animBg="1"/>
      <p:bldP spid="52" grpId="0" animBg="1"/>
      <p:bldP spid="53" grpId="0" animBg="1"/>
      <p:bldP spid="54" grpId="0" animBg="1"/>
      <p:bldP spid="67" grpId="0" animBg="1"/>
      <p:bldP spid="27" grpId="0" animBg="1"/>
      <p:bldP spid="27" grpId="1" animBg="1"/>
      <p:bldP spid="68" grpId="0" animBg="1"/>
      <p:bldP spid="30" grpId="0" animBg="1"/>
      <p:bldP spid="30" grpId="1" animBg="1"/>
      <p:bldP spid="71" grpId="0"/>
      <p:bldP spid="71" grpId="1"/>
      <p:bldP spid="82" grpId="0" animBg="1"/>
      <p:bldP spid="82" grpId="1" animBg="1"/>
      <p:bldP spid="90" grpId="0"/>
      <p:bldP spid="88" grpId="0" animBg="1"/>
      <p:bldP spid="92" grpId="0" animBg="1"/>
      <p:bldP spid="92" grpId="1" animBg="1"/>
      <p:bldP spid="93" grpId="0" animBg="1"/>
      <p:bldP spid="93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F4CFB2-90BD-1B02-14F4-5E654220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Key Observation: </a:t>
            </a:r>
            <a:r>
              <a:rPr lang="en-US"/>
              <a:t>Aggressors Are Rare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5F8DA-EA1B-E8E3-D443-2910B15F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6BC4C-98AF-7CDB-925E-B908EFD62DCE}"/>
              </a:ext>
            </a:extLst>
          </p:cNvPr>
          <p:cNvSpPr txBox="1"/>
          <p:nvPr/>
        </p:nvSpPr>
        <p:spPr>
          <a:xfrm>
            <a:off x="137160" y="1141678"/>
            <a:ext cx="118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Most rows see only a few activations per refresh window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1AF69F-E125-E502-776D-414D457A5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316130"/>
              </p:ext>
            </p:extLst>
          </p:nvPr>
        </p:nvGraphicFramePr>
        <p:xfrm>
          <a:off x="137160" y="1841219"/>
          <a:ext cx="6461759" cy="39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B55112-7C25-9F55-CE78-6E65868C1309}"/>
              </a:ext>
            </a:extLst>
          </p:cNvPr>
          <p:cNvCxnSpPr>
            <a:cxnSpLocks/>
          </p:cNvCxnSpPr>
          <p:nvPr/>
        </p:nvCxnSpPr>
        <p:spPr>
          <a:xfrm>
            <a:off x="1143000" y="2263140"/>
            <a:ext cx="5029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022E86-0751-8BE4-2F65-274751ACAC93}"/>
              </a:ext>
            </a:extLst>
          </p:cNvPr>
          <p:cNvSpPr txBox="1"/>
          <p:nvPr/>
        </p:nvSpPr>
        <p:spPr>
          <a:xfrm>
            <a:off x="1744980" y="1886753"/>
            <a:ext cx="382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Threshold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F16D6-C82B-040D-59A8-3CC00F3A60AB}"/>
              </a:ext>
            </a:extLst>
          </p:cNvPr>
          <p:cNvSpPr txBox="1"/>
          <p:nvPr/>
        </p:nvSpPr>
        <p:spPr>
          <a:xfrm>
            <a:off x="2103119" y="3994242"/>
            <a:ext cx="31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Benign Rows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1488-B5E0-2971-8F67-42886972BDAD}"/>
              </a:ext>
            </a:extLst>
          </p:cNvPr>
          <p:cNvCxnSpPr>
            <a:cxnSpLocks/>
          </p:cNvCxnSpPr>
          <p:nvPr/>
        </p:nvCxnSpPr>
        <p:spPr>
          <a:xfrm>
            <a:off x="1143000" y="4625340"/>
            <a:ext cx="428534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93AEC9-EC00-06C6-5F15-8B7BC61BECC4}"/>
              </a:ext>
            </a:extLst>
          </p:cNvPr>
          <p:cNvSpPr txBox="1"/>
          <p:nvPr/>
        </p:nvSpPr>
        <p:spPr>
          <a:xfrm>
            <a:off x="1798319" y="4625340"/>
            <a:ext cx="31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99.3%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07FAD-B9A7-FF1A-E780-9318F1B74B79}"/>
              </a:ext>
            </a:extLst>
          </p:cNvPr>
          <p:cNvSpPr txBox="1"/>
          <p:nvPr/>
        </p:nvSpPr>
        <p:spPr>
          <a:xfrm>
            <a:off x="6828971" y="2738582"/>
            <a:ext cx="518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99.3% 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Rows ≤ 50 Activations (ACTs)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E354B-10A8-2CA8-0881-30A4DDDA0CFC}"/>
              </a:ext>
            </a:extLst>
          </p:cNvPr>
          <p:cNvSpPr txBox="1"/>
          <p:nvPr/>
        </p:nvSpPr>
        <p:spPr>
          <a:xfrm>
            <a:off x="6507482" y="3732632"/>
            <a:ext cx="568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Aggressors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: 100s-1000s for bit flips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577F-E1DE-7C49-78DC-FCB3DE405EE5}"/>
              </a:ext>
            </a:extLst>
          </p:cNvPr>
          <p:cNvSpPr txBox="1"/>
          <p:nvPr/>
        </p:nvSpPr>
        <p:spPr>
          <a:xfrm>
            <a:off x="5577841" y="1662978"/>
            <a:ext cx="138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Aggressor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26010D-EA7B-A110-3FCF-15B0D3D6A4E1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Key Idea: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Identify Repeatedly Activated Rows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Mitigate More Only for Them</a:t>
            </a:r>
            <a:endParaRPr lang="en-US" sz="24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E322B1-E816-1E53-8C66-98EA38D792BB}"/>
              </a:ext>
            </a:extLst>
          </p:cNvPr>
          <p:cNvSpPr txBox="1"/>
          <p:nvPr/>
        </p:nvSpPr>
        <p:spPr>
          <a:xfrm>
            <a:off x="6507482" y="4762700"/>
            <a:ext cx="568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Rare!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Only 0.05% Rows &gt; 100 ACTs</a:t>
            </a:r>
            <a:endParaRPr lang="en-US" sz="24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399AAB2D-0914-4364-6D5A-022093F19FA0}"/>
              </a:ext>
            </a:extLst>
          </p:cNvPr>
          <p:cNvSpPr/>
          <p:nvPr/>
        </p:nvSpPr>
        <p:spPr>
          <a:xfrm>
            <a:off x="9252130" y="4280707"/>
            <a:ext cx="333829" cy="3955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14" grpId="0"/>
      <p:bldP spid="19" grpId="0"/>
      <p:bldP spid="23" grpId="0"/>
      <p:bldP spid="24" grpId="0"/>
      <p:bldP spid="25" grpId="0" animBg="1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8650-7080-8D12-93B4-84053305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72F3B-DDCC-6665-17F0-1C575CAE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solidFill>
                  <a:schemeClr val="accent1"/>
                </a:solidFill>
              </a:rPr>
              <a:t>PrISM</a:t>
            </a:r>
            <a:r>
              <a:rPr lang="en-US">
                <a:solidFill>
                  <a:schemeClr val="accent1"/>
                </a:solidFill>
              </a:rPr>
              <a:t>: </a:t>
            </a:r>
            <a:r>
              <a:rPr lang="en-US" u="sng"/>
              <a:t>Pr</a:t>
            </a:r>
            <a:r>
              <a:rPr lang="en-US"/>
              <a:t>obabilistic </a:t>
            </a:r>
            <a:r>
              <a:rPr lang="en-US" u="sng"/>
              <a:t>I</a:t>
            </a:r>
            <a:r>
              <a:rPr lang="en-US"/>
              <a:t>ntersection-Based </a:t>
            </a:r>
            <a:r>
              <a:rPr lang="en-US" u="sng"/>
              <a:t>S</a:t>
            </a:r>
            <a:r>
              <a:rPr lang="en-US"/>
              <a:t>ampling </a:t>
            </a:r>
            <a:r>
              <a:rPr lang="en-US" u="sng"/>
              <a:t>M</a:t>
            </a:r>
            <a:r>
              <a:rPr lang="en-US"/>
              <a:t>itigation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BE6D2B-0477-F284-32B4-D9DD041351C9}"/>
              </a:ext>
            </a:extLst>
          </p:cNvPr>
          <p:cNvSpPr txBox="1"/>
          <p:nvPr/>
        </p:nvSpPr>
        <p:spPr>
          <a:xfrm>
            <a:off x="0" y="11101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Key Idea: 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Identify Repeatedly Activated Rows 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Mitigate More Only for Them</a:t>
            </a:r>
            <a:endParaRPr lang="en-US" sz="24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729792F-0E80-4BC9-BA43-18733D26BB79}"/>
              </a:ext>
            </a:extLst>
          </p:cNvPr>
          <p:cNvGrpSpPr/>
          <p:nvPr/>
        </p:nvGrpSpPr>
        <p:grpSpPr>
          <a:xfrm>
            <a:off x="5242057" y="4994062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2D774D8-9E3D-ECAB-CFBA-FC03446B0D46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9032AE-744A-D8CE-FF0D-6D7C795AFC6F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</p:grpSp>
      <p:sp>
        <p:nvSpPr>
          <p:cNvPr id="91" name="Left Brace 90">
            <a:extLst>
              <a:ext uri="{FF2B5EF4-FFF2-40B4-BE49-F238E27FC236}">
                <a16:creationId xmlns:a16="http://schemas.microsoft.com/office/drawing/2014/main" id="{25D0B618-A4A5-2B5B-7B46-9F86F59EEEA6}"/>
              </a:ext>
            </a:extLst>
          </p:cNvPr>
          <p:cNvSpPr/>
          <p:nvPr/>
        </p:nvSpPr>
        <p:spPr>
          <a:xfrm>
            <a:off x="2978737" y="3451609"/>
            <a:ext cx="293467" cy="89408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E2FCF54-74E6-04E6-6008-3700ED9B6683}"/>
              </a:ext>
            </a:extLst>
          </p:cNvPr>
          <p:cNvSpPr/>
          <p:nvPr/>
        </p:nvSpPr>
        <p:spPr>
          <a:xfrm>
            <a:off x="612254" y="3636341"/>
            <a:ext cx="478693" cy="478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5885E4-815C-F004-19AF-06C68AFDF0D1}"/>
              </a:ext>
            </a:extLst>
          </p:cNvPr>
          <p:cNvSpPr txBox="1"/>
          <p:nvPr/>
        </p:nvSpPr>
        <p:spPr>
          <a:xfrm>
            <a:off x="1052298" y="3684426"/>
            <a:ext cx="2015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Slots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97FF0F3-45FA-B44F-E1D1-D18708F5D1A9}"/>
              </a:ext>
            </a:extLst>
          </p:cNvPr>
          <p:cNvCxnSpPr>
            <a:cxnSpLocks/>
            <a:stCxn id="99" idx="2"/>
            <a:endCxn id="83" idx="0"/>
          </p:cNvCxnSpPr>
          <p:nvPr/>
        </p:nvCxnSpPr>
        <p:spPr>
          <a:xfrm>
            <a:off x="4074844" y="4109579"/>
            <a:ext cx="1760358" cy="8844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5694198B-5543-D6F7-9D67-831AC7260F82}"/>
              </a:ext>
            </a:extLst>
          </p:cNvPr>
          <p:cNvSpPr/>
          <p:nvPr/>
        </p:nvSpPr>
        <p:spPr>
          <a:xfrm>
            <a:off x="4681301" y="4309868"/>
            <a:ext cx="478693" cy="478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85E5D69-D150-D12F-3B1D-CA726A5793A7}"/>
              </a:ext>
            </a:extLst>
          </p:cNvPr>
          <p:cNvSpPr txBox="1"/>
          <p:nvPr/>
        </p:nvSpPr>
        <p:spPr>
          <a:xfrm>
            <a:off x="113355" y="4998889"/>
            <a:ext cx="374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 History Queue (SHQ)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A54CD6B-F8DC-F597-2367-91A5E866BFB3}"/>
              </a:ext>
            </a:extLst>
          </p:cNvPr>
          <p:cNvCxnSpPr>
            <a:cxnSpLocks/>
            <a:stCxn id="13" idx="2"/>
            <a:endCxn id="83" idx="3"/>
          </p:cNvCxnSpPr>
          <p:nvPr/>
        </p:nvCxnSpPr>
        <p:spPr>
          <a:xfrm flipH="1">
            <a:off x="6037815" y="4109579"/>
            <a:ext cx="780229" cy="108709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3C0B09-93BF-C194-1DC2-2529B919BAA1}"/>
              </a:ext>
            </a:extLst>
          </p:cNvPr>
          <p:cNvCxnSpPr>
            <a:cxnSpLocks/>
            <a:stCxn id="14" idx="2"/>
            <a:endCxn id="83" idx="3"/>
          </p:cNvCxnSpPr>
          <p:nvPr/>
        </p:nvCxnSpPr>
        <p:spPr>
          <a:xfrm flipH="1">
            <a:off x="6037815" y="4109579"/>
            <a:ext cx="1306009" cy="108709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C5F702F1-B56B-CEB0-6280-0D890277968A}"/>
              </a:ext>
            </a:extLst>
          </p:cNvPr>
          <p:cNvSpPr/>
          <p:nvPr/>
        </p:nvSpPr>
        <p:spPr>
          <a:xfrm>
            <a:off x="6279115" y="4444953"/>
            <a:ext cx="478693" cy="478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B2A695A5-F51F-FB96-C3AE-4855CAB9B87A}"/>
              </a:ext>
            </a:extLst>
          </p:cNvPr>
          <p:cNvSpPr/>
          <p:nvPr/>
        </p:nvSpPr>
        <p:spPr>
          <a:xfrm>
            <a:off x="8458884" y="2856863"/>
            <a:ext cx="2772996" cy="473354"/>
          </a:xfrm>
          <a:prstGeom prst="roundRect">
            <a:avLst/>
          </a:prstGeom>
          <a:solidFill>
            <a:srgbClr val="E4EDFC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 Back-Off (ABO)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3645025-3B3D-1773-B5B1-BE3343BBFC72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6818044" y="3102443"/>
            <a:ext cx="1640840" cy="5499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50DC9487-2609-4CFD-4DB2-60FDF4A863BA}"/>
              </a:ext>
            </a:extLst>
          </p:cNvPr>
          <p:cNvSpPr/>
          <p:nvPr/>
        </p:nvSpPr>
        <p:spPr>
          <a:xfrm>
            <a:off x="7427518" y="3073579"/>
            <a:ext cx="478693" cy="478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135F491-AFA7-5745-E28E-366888144823}"/>
              </a:ext>
            </a:extLst>
          </p:cNvPr>
          <p:cNvSpPr txBox="1"/>
          <p:nvPr/>
        </p:nvSpPr>
        <p:spPr>
          <a:xfrm>
            <a:off x="2227802" y="6255143"/>
            <a:ext cx="838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Record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sampled-but-unselected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rows in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past L windows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F31566C-F436-D456-0AE4-0256CAFDE881}"/>
              </a:ext>
            </a:extLst>
          </p:cNvPr>
          <p:cNvCxnSpPr>
            <a:cxnSpLocks/>
            <a:stCxn id="104" idx="0"/>
            <a:endCxn id="102" idx="2"/>
          </p:cNvCxnSpPr>
          <p:nvPr/>
        </p:nvCxnSpPr>
        <p:spPr>
          <a:xfrm flipH="1" flipV="1">
            <a:off x="1985391" y="5398999"/>
            <a:ext cx="3065" cy="81685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22F0E11-B681-D577-B0F1-4F43892D86B6}"/>
              </a:ext>
            </a:extLst>
          </p:cNvPr>
          <p:cNvSpPr/>
          <p:nvPr/>
        </p:nvSpPr>
        <p:spPr>
          <a:xfrm>
            <a:off x="4675136" y="5140770"/>
            <a:ext cx="118383" cy="118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B636F0-ACDF-D43A-CE24-CD12E7E5F947}"/>
              </a:ext>
            </a:extLst>
          </p:cNvPr>
          <p:cNvSpPr/>
          <p:nvPr/>
        </p:nvSpPr>
        <p:spPr>
          <a:xfrm>
            <a:off x="4856822" y="5140770"/>
            <a:ext cx="118383" cy="118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0F133E-3EEF-91A4-3674-13A431BB311C}"/>
              </a:ext>
            </a:extLst>
          </p:cNvPr>
          <p:cNvSpPr/>
          <p:nvPr/>
        </p:nvSpPr>
        <p:spPr>
          <a:xfrm>
            <a:off x="5038509" y="5140770"/>
            <a:ext cx="118383" cy="118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F890F-CC1E-0756-6E04-7A54DF74A907}"/>
              </a:ext>
            </a:extLst>
          </p:cNvPr>
          <p:cNvGrpSpPr/>
          <p:nvPr/>
        </p:nvGrpSpPr>
        <p:grpSpPr>
          <a:xfrm>
            <a:off x="3810303" y="4994062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3FFCA5-975F-ED97-3DB8-F35F952DB6FC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20C4FB-AE66-2A66-E183-D426F49DBA4E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24" name="Left Brace 23">
            <a:extLst>
              <a:ext uri="{FF2B5EF4-FFF2-40B4-BE49-F238E27FC236}">
                <a16:creationId xmlns:a16="http://schemas.microsoft.com/office/drawing/2014/main" id="{6A54041A-3EE0-FC75-0145-7B319F012800}"/>
              </a:ext>
            </a:extLst>
          </p:cNvPr>
          <p:cNvSpPr/>
          <p:nvPr/>
        </p:nvSpPr>
        <p:spPr>
          <a:xfrm rot="16200000">
            <a:off x="4780351" y="4427237"/>
            <a:ext cx="285411" cy="222951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046D18-6166-9B77-0923-0D75999D46F3}"/>
              </a:ext>
            </a:extLst>
          </p:cNvPr>
          <p:cNvSpPr txBox="1"/>
          <p:nvPr/>
        </p:nvSpPr>
        <p:spPr>
          <a:xfrm>
            <a:off x="3559417" y="5608374"/>
            <a:ext cx="282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Lookback window = </a:t>
            </a:r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</a:t>
            </a:r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2D0E6D3A-3FD6-6CFC-B885-3769ED8F022A}"/>
              </a:ext>
            </a:extLst>
          </p:cNvPr>
          <p:cNvSpPr/>
          <p:nvPr/>
        </p:nvSpPr>
        <p:spPr>
          <a:xfrm rot="5400000">
            <a:off x="3856338" y="4686996"/>
            <a:ext cx="293466" cy="3455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7DD52A-9B63-0C23-A58F-30C7BA3A3F59}"/>
              </a:ext>
            </a:extLst>
          </p:cNvPr>
          <p:cNvSpPr txBox="1"/>
          <p:nvPr/>
        </p:nvSpPr>
        <p:spPr>
          <a:xfrm>
            <a:off x="3621329" y="4386530"/>
            <a:ext cx="7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E9361-C4BF-E2F5-F0E6-ABFBD140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6274D9-CCF5-530E-B3BD-C0D6A841A291}"/>
              </a:ext>
            </a:extLst>
          </p:cNvPr>
          <p:cNvSpPr txBox="1"/>
          <p:nvPr/>
        </p:nvSpPr>
        <p:spPr>
          <a:xfrm>
            <a:off x="5459144" y="5533765"/>
            <a:ext cx="156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Mitigation</a:t>
            </a:r>
            <a:b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(RFM/TRR)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D7416-98B8-D7AA-E4B4-4978EE3A5DCF}"/>
              </a:ext>
            </a:extLst>
          </p:cNvPr>
          <p:cNvSpPr/>
          <p:nvPr/>
        </p:nvSpPr>
        <p:spPr>
          <a:xfrm>
            <a:off x="3272204" y="3451610"/>
            <a:ext cx="457200" cy="89408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EB7E3-7BEC-1D43-D390-0395EB9A7D0C}"/>
              </a:ext>
            </a:extLst>
          </p:cNvPr>
          <p:cNvSpPr/>
          <p:nvPr/>
        </p:nvSpPr>
        <p:spPr>
          <a:xfrm>
            <a:off x="6012864" y="3451610"/>
            <a:ext cx="457200" cy="89408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8B4116-7B7A-2CDE-050B-E3CAA2F21B9A}"/>
              </a:ext>
            </a:extLst>
          </p:cNvPr>
          <p:cNvSpPr/>
          <p:nvPr/>
        </p:nvSpPr>
        <p:spPr>
          <a:xfrm>
            <a:off x="3846244" y="3652379"/>
            <a:ext cx="457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60630B-EB1D-D951-9A0F-7611A078CACC}"/>
              </a:ext>
            </a:extLst>
          </p:cNvPr>
          <p:cNvSpPr/>
          <p:nvPr/>
        </p:nvSpPr>
        <p:spPr>
          <a:xfrm>
            <a:off x="437202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F52AE9-7D70-1B3B-771C-78CA1DF58E2E}"/>
              </a:ext>
            </a:extLst>
          </p:cNvPr>
          <p:cNvSpPr/>
          <p:nvPr/>
        </p:nvSpPr>
        <p:spPr>
          <a:xfrm>
            <a:off x="489780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B63028-BF63-4BB5-689B-92A540AC10F4}"/>
              </a:ext>
            </a:extLst>
          </p:cNvPr>
          <p:cNvSpPr/>
          <p:nvPr/>
        </p:nvSpPr>
        <p:spPr>
          <a:xfrm>
            <a:off x="543120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31499-5583-AEEC-A50F-A4882FB0E5A4}"/>
              </a:ext>
            </a:extLst>
          </p:cNvPr>
          <p:cNvSpPr/>
          <p:nvPr/>
        </p:nvSpPr>
        <p:spPr>
          <a:xfrm>
            <a:off x="8756064" y="3451610"/>
            <a:ext cx="457200" cy="89408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0D0755-A871-AE5A-A4A9-D0337DC437D8}"/>
              </a:ext>
            </a:extLst>
          </p:cNvPr>
          <p:cNvSpPr/>
          <p:nvPr/>
        </p:nvSpPr>
        <p:spPr>
          <a:xfrm>
            <a:off x="6589444" y="3652379"/>
            <a:ext cx="457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F1B238-61B8-C5D8-6277-4431DB2F298E}"/>
              </a:ext>
            </a:extLst>
          </p:cNvPr>
          <p:cNvSpPr/>
          <p:nvPr/>
        </p:nvSpPr>
        <p:spPr>
          <a:xfrm>
            <a:off x="711522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035A103-6B2B-8DEA-142B-DF3514249CAF}"/>
              </a:ext>
            </a:extLst>
          </p:cNvPr>
          <p:cNvSpPr/>
          <p:nvPr/>
        </p:nvSpPr>
        <p:spPr>
          <a:xfrm>
            <a:off x="764100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F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F21672E-B2F9-179E-BE63-47495019BE05}"/>
              </a:ext>
            </a:extLst>
          </p:cNvPr>
          <p:cNvSpPr/>
          <p:nvPr/>
        </p:nvSpPr>
        <p:spPr>
          <a:xfrm>
            <a:off x="8174404" y="3652379"/>
            <a:ext cx="457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G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0E2A9A4-23FD-06BD-2D55-ECF1D362E407}"/>
              </a:ext>
            </a:extLst>
          </p:cNvPr>
          <p:cNvSpPr/>
          <p:nvPr/>
        </p:nvSpPr>
        <p:spPr>
          <a:xfrm rot="16200000">
            <a:off x="4644438" y="3313658"/>
            <a:ext cx="457201" cy="20307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3C04DD-D4CE-203B-52A6-B8A750D79FFB}"/>
              </a:ext>
            </a:extLst>
          </p:cNvPr>
          <p:cNvSpPr txBox="1"/>
          <p:nvPr/>
        </p:nvSpPr>
        <p:spPr>
          <a:xfrm>
            <a:off x="3904663" y="4521277"/>
            <a:ext cx="21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= W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4ED4F9-4504-38BA-5671-E2BE95BD2224}"/>
              </a:ext>
            </a:extLst>
          </p:cNvPr>
          <p:cNvSpPr/>
          <p:nvPr/>
        </p:nvSpPr>
        <p:spPr>
          <a:xfrm>
            <a:off x="3302684" y="3475568"/>
            <a:ext cx="400110" cy="4001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A13D456D-2E24-269E-631A-E23E16CEDB1D}"/>
              </a:ext>
            </a:extLst>
          </p:cNvPr>
          <p:cNvCxnSpPr>
            <a:cxnSpLocks/>
            <a:stCxn id="3" idx="0"/>
            <a:endCxn id="8" idx="0"/>
          </p:cNvCxnSpPr>
          <p:nvPr/>
        </p:nvCxnSpPr>
        <p:spPr>
          <a:xfrm rot="16200000" flipH="1">
            <a:off x="3687439" y="3264974"/>
            <a:ext cx="200769" cy="574040"/>
          </a:xfrm>
          <a:prstGeom prst="curvedConnector3">
            <a:avLst>
              <a:gd name="adj1" fmla="val -75908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523D2F66-C229-8FDC-2497-4F7C9BBB2123}"/>
              </a:ext>
            </a:extLst>
          </p:cNvPr>
          <p:cNvCxnSpPr>
            <a:cxnSpLocks/>
            <a:stCxn id="7" idx="0"/>
            <a:endCxn id="14" idx="0"/>
          </p:cNvCxnSpPr>
          <p:nvPr/>
        </p:nvCxnSpPr>
        <p:spPr>
          <a:xfrm rot="16200000" flipH="1">
            <a:off x="6692259" y="3000814"/>
            <a:ext cx="200769" cy="1102360"/>
          </a:xfrm>
          <a:prstGeom prst="curvedConnector3">
            <a:avLst>
              <a:gd name="adj1" fmla="val -113862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E9CE04E1-976C-3096-0A92-93760EB37D8B}"/>
              </a:ext>
            </a:extLst>
          </p:cNvPr>
          <p:cNvSpPr/>
          <p:nvPr/>
        </p:nvSpPr>
        <p:spPr>
          <a:xfrm rot="16200000">
            <a:off x="7401004" y="3313658"/>
            <a:ext cx="457201" cy="20307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7CC4B2-7AC2-42FA-4BBD-DAC172E093CC}"/>
              </a:ext>
            </a:extLst>
          </p:cNvPr>
          <p:cNvSpPr txBox="1"/>
          <p:nvPr/>
        </p:nvSpPr>
        <p:spPr>
          <a:xfrm>
            <a:off x="6607222" y="4521277"/>
            <a:ext cx="21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Window = W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203704-25DC-452E-129D-DF8A1DABFEA3}"/>
              </a:ext>
            </a:extLst>
          </p:cNvPr>
          <p:cNvCxnSpPr>
            <a:cxnSpLocks/>
            <a:stCxn id="3" idx="0"/>
            <a:endCxn id="10" idx="0"/>
          </p:cNvCxnSpPr>
          <p:nvPr/>
        </p:nvCxnSpPr>
        <p:spPr>
          <a:xfrm rot="16200000" flipH="1">
            <a:off x="4213219" y="2739194"/>
            <a:ext cx="200769" cy="1625600"/>
          </a:xfrm>
          <a:prstGeom prst="curvedConnector3">
            <a:avLst>
              <a:gd name="adj1" fmla="val -113862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796733E-9AF5-D5C7-8326-4ACA567F98F2}"/>
              </a:ext>
            </a:extLst>
          </p:cNvPr>
          <p:cNvSpPr/>
          <p:nvPr/>
        </p:nvSpPr>
        <p:spPr>
          <a:xfrm>
            <a:off x="3302684" y="3912127"/>
            <a:ext cx="400110" cy="4001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CAA08E-2135-B386-F5DD-34E5C77C9975}"/>
              </a:ext>
            </a:extLst>
          </p:cNvPr>
          <p:cNvSpPr/>
          <p:nvPr/>
        </p:nvSpPr>
        <p:spPr>
          <a:xfrm>
            <a:off x="6046429" y="3475568"/>
            <a:ext cx="400110" cy="4001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FFB498F-EF9D-4E45-F91B-296A56D1E173}"/>
              </a:ext>
            </a:extLst>
          </p:cNvPr>
          <p:cNvSpPr/>
          <p:nvPr/>
        </p:nvSpPr>
        <p:spPr>
          <a:xfrm>
            <a:off x="6046429" y="3912127"/>
            <a:ext cx="400110" cy="40011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2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9F7A6A99-C580-14F5-6CA0-D247133D1B80}"/>
              </a:ext>
            </a:extLst>
          </p:cNvPr>
          <p:cNvCxnSpPr>
            <a:cxnSpLocks/>
            <a:stCxn id="40" idx="0"/>
            <a:endCxn id="13" idx="0"/>
          </p:cNvCxnSpPr>
          <p:nvPr/>
        </p:nvCxnSpPr>
        <p:spPr>
          <a:xfrm rot="16200000" flipH="1">
            <a:off x="6443858" y="3278193"/>
            <a:ext cx="176811" cy="571560"/>
          </a:xfrm>
          <a:prstGeom prst="curvedConnector3">
            <a:avLst>
              <a:gd name="adj1" fmla="val -129291"/>
            </a:avLst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F894F4-2000-6ACC-3537-9E988C807CDB}"/>
              </a:ext>
            </a:extLst>
          </p:cNvPr>
          <p:cNvCxnSpPr>
            <a:cxnSpLocks/>
            <a:stCxn id="65" idx="1"/>
            <a:endCxn id="3" idx="2"/>
          </p:cNvCxnSpPr>
          <p:nvPr/>
        </p:nvCxnSpPr>
        <p:spPr>
          <a:xfrm flipH="1" flipV="1">
            <a:off x="3500804" y="4345690"/>
            <a:ext cx="1958340" cy="15420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7A0CAC9-215A-691A-E799-BF4924439A3D}"/>
              </a:ext>
            </a:extLst>
          </p:cNvPr>
          <p:cNvCxnSpPr>
            <a:cxnSpLocks/>
            <a:stCxn id="65" idx="3"/>
            <a:endCxn id="12" idx="2"/>
          </p:cNvCxnSpPr>
          <p:nvPr/>
        </p:nvCxnSpPr>
        <p:spPr>
          <a:xfrm flipV="1">
            <a:off x="7026324" y="4345690"/>
            <a:ext cx="1958340" cy="15420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15DE5C8-2FF5-68B9-C2C7-1A13DA7A2DE6}"/>
              </a:ext>
            </a:extLst>
          </p:cNvPr>
          <p:cNvCxnSpPr>
            <a:cxnSpLocks/>
            <a:stCxn id="65" idx="0"/>
            <a:endCxn id="7" idx="2"/>
          </p:cNvCxnSpPr>
          <p:nvPr/>
        </p:nvCxnSpPr>
        <p:spPr>
          <a:xfrm flipH="1" flipV="1">
            <a:off x="6241464" y="4345690"/>
            <a:ext cx="1270" cy="11880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43201DBA-9EE3-2E94-460C-B367193D7F77}"/>
              </a:ext>
            </a:extLst>
          </p:cNvPr>
          <p:cNvSpPr/>
          <p:nvPr/>
        </p:nvSpPr>
        <p:spPr>
          <a:xfrm>
            <a:off x="4897804" y="3652379"/>
            <a:ext cx="4572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A524250-0A15-758E-E177-69780A6B5686}"/>
              </a:ext>
            </a:extLst>
          </p:cNvPr>
          <p:cNvSpPr/>
          <p:nvPr/>
        </p:nvSpPr>
        <p:spPr>
          <a:xfrm>
            <a:off x="3846244" y="3652379"/>
            <a:ext cx="457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FECD987-3431-4AA0-83FA-80B35939B1B3}"/>
              </a:ext>
            </a:extLst>
          </p:cNvPr>
          <p:cNvSpPr/>
          <p:nvPr/>
        </p:nvSpPr>
        <p:spPr>
          <a:xfrm>
            <a:off x="1749109" y="6215851"/>
            <a:ext cx="478693" cy="4786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8D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E3D0FA-3C8B-FF75-18DF-C36D053B007D}"/>
              </a:ext>
            </a:extLst>
          </p:cNvPr>
          <p:cNvGrpSpPr/>
          <p:nvPr/>
        </p:nvGrpSpPr>
        <p:grpSpPr>
          <a:xfrm>
            <a:off x="615409" y="2787623"/>
            <a:ext cx="2779414" cy="463937"/>
            <a:chOff x="9446298" y="2349319"/>
            <a:chExt cx="2779414" cy="46393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7FCD7F-10C1-7693-05B4-7A298860D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6298" y="2349319"/>
              <a:ext cx="463937" cy="46393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A0C656-CDFA-133D-8FE4-0B37EB4F1719}"/>
                </a:ext>
              </a:extLst>
            </p:cNvPr>
            <p:cNvSpPr txBox="1"/>
            <p:nvPr/>
          </p:nvSpPr>
          <p:spPr>
            <a:xfrm>
              <a:off x="9866894" y="2381233"/>
              <a:ext cx="2358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Default Mitigation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2471B8B-112A-D0B3-FE5E-BD606BBE03BC}"/>
              </a:ext>
            </a:extLst>
          </p:cNvPr>
          <p:cNvSpPr txBox="1"/>
          <p:nvPr/>
        </p:nvSpPr>
        <p:spPr>
          <a:xfrm>
            <a:off x="272893" y="1983500"/>
            <a:ext cx="675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Keep a short history of recently sampled rows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F3DDB3-894C-F415-80D8-32C570F87918}"/>
              </a:ext>
            </a:extLst>
          </p:cNvPr>
          <p:cNvSpPr txBox="1"/>
          <p:nvPr/>
        </p:nvSpPr>
        <p:spPr>
          <a:xfrm>
            <a:off x="6890560" y="1983500"/>
            <a:ext cx="515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Use Existing Alert Back-Off (ABO)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28B1E9-B5AE-CDA4-A49F-20BEAE636A88}"/>
              </a:ext>
            </a:extLst>
          </p:cNvPr>
          <p:cNvSpPr/>
          <p:nvPr/>
        </p:nvSpPr>
        <p:spPr>
          <a:xfrm>
            <a:off x="2085974" y="1051559"/>
            <a:ext cx="4940349" cy="5645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622A543-9DE5-DD4C-D623-4EF412513F38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556148" y="1616064"/>
            <a:ext cx="1" cy="3674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60F5AFB-D08E-115A-07CF-023CE5D47727}"/>
              </a:ext>
            </a:extLst>
          </p:cNvPr>
          <p:cNvSpPr/>
          <p:nvPr/>
        </p:nvSpPr>
        <p:spPr>
          <a:xfrm>
            <a:off x="7340394" y="1058716"/>
            <a:ext cx="4257246" cy="5645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1B967B0-F98A-D33C-4248-C9C49551FC85}"/>
              </a:ext>
            </a:extLst>
          </p:cNvPr>
          <p:cNvCxnSpPr>
            <a:cxnSpLocks/>
            <a:stCxn id="62" idx="2"/>
            <a:endCxn id="38" idx="0"/>
          </p:cNvCxnSpPr>
          <p:nvPr/>
        </p:nvCxnSpPr>
        <p:spPr>
          <a:xfrm>
            <a:off x="9469017" y="1623221"/>
            <a:ext cx="0" cy="36027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A58FA4F-C33D-3C20-8CFF-1B64AFD6AD6C}"/>
              </a:ext>
            </a:extLst>
          </p:cNvPr>
          <p:cNvSpPr txBox="1"/>
          <p:nvPr/>
        </p:nvSpPr>
        <p:spPr>
          <a:xfrm>
            <a:off x="6727967" y="4480462"/>
            <a:ext cx="415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Check Intersection: If row is in SHQ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385085-1F03-C40A-65C8-C6F9D846F874}"/>
              </a:ext>
            </a:extLst>
          </p:cNvPr>
          <p:cNvGrpSpPr/>
          <p:nvPr/>
        </p:nvGrpSpPr>
        <p:grpSpPr>
          <a:xfrm>
            <a:off x="5242057" y="4994062"/>
            <a:ext cx="795758" cy="405227"/>
            <a:chOff x="4424705" y="5039360"/>
            <a:chExt cx="795758" cy="4052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3BDD7E4-1C06-A125-478D-026E31B364A6}"/>
                </a:ext>
              </a:extLst>
            </p:cNvPr>
            <p:cNvSpPr/>
            <p:nvPr/>
          </p:nvSpPr>
          <p:spPr>
            <a:xfrm>
              <a:off x="4424705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94FFB65-1725-466B-5A8F-8625ED2D976E}"/>
                </a:ext>
              </a:extLst>
            </p:cNvPr>
            <p:cNvSpPr/>
            <p:nvPr/>
          </p:nvSpPr>
          <p:spPr>
            <a:xfrm>
              <a:off x="4815236" y="5039360"/>
              <a:ext cx="405227" cy="405227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</a:t>
              </a:r>
            </a:p>
          </p:txBody>
        </p: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2CAFC306-C626-8AD4-6B6E-A6B208AB82D0}"/>
              </a:ext>
            </a:extLst>
          </p:cNvPr>
          <p:cNvSpPr/>
          <p:nvPr/>
        </p:nvSpPr>
        <p:spPr>
          <a:xfrm>
            <a:off x="6589444" y="3652379"/>
            <a:ext cx="457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44AD9D5-ECAD-98FE-6558-080AF996A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617" y="4225012"/>
            <a:ext cx="610845" cy="610845"/>
          </a:xfrm>
          <a:prstGeom prst="rect">
            <a:avLst/>
          </a:prstGeom>
          <a:noFill/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0599591-DE56-35CC-647B-55BB5FAF1047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4074844" y="4109579"/>
            <a:ext cx="288796" cy="23611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7BA55EC-9DAA-C235-6938-D6A201A555F5}"/>
              </a:ext>
            </a:extLst>
          </p:cNvPr>
          <p:cNvCxnSpPr>
            <a:cxnSpLocks/>
            <a:stCxn id="96" idx="2"/>
            <a:endCxn id="94" idx="0"/>
          </p:cNvCxnSpPr>
          <p:nvPr/>
        </p:nvCxnSpPr>
        <p:spPr>
          <a:xfrm flipH="1">
            <a:off x="4920648" y="4109579"/>
            <a:ext cx="205756" cy="20028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2CAF28-D1AB-5CB2-7A19-9C71FBE4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35" y="3160662"/>
            <a:ext cx="463937" cy="463937"/>
          </a:xfrm>
          <a:prstGeom prst="rect">
            <a:avLst/>
          </a:prstGeom>
        </p:spPr>
      </p:pic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45722B43-7AD6-559D-D02F-394FC575B31C}"/>
              </a:ext>
            </a:extLst>
          </p:cNvPr>
          <p:cNvSpPr/>
          <p:nvPr/>
        </p:nvSpPr>
        <p:spPr>
          <a:xfrm>
            <a:off x="212856" y="5822290"/>
            <a:ext cx="11766288" cy="6036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On-Demand Extra Mitigations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chemeClr val="accent2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Scales With a Low Default Rate</a:t>
            </a:r>
            <a:endParaRPr lang="en-US" sz="2400">
              <a:solidFill>
                <a:schemeClr val="accent2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/>
      <p:bldP spid="94" grpId="0" animBg="1"/>
      <p:bldP spid="102" grpId="0"/>
      <p:bldP spid="112" grpId="0" animBg="1"/>
      <p:bldP spid="138" grpId="0" animBg="1"/>
      <p:bldP spid="137" grpId="0" animBg="1"/>
      <p:bldP spid="144" grpId="0"/>
      <p:bldP spid="2" grpId="0" animBg="1"/>
      <p:bldP spid="6" grpId="0" animBg="1"/>
      <p:bldP spid="17" grpId="0" animBg="1"/>
      <p:bldP spid="24" grpId="0" animBg="1"/>
      <p:bldP spid="28" grpId="0"/>
      <p:bldP spid="55" grpId="0" animBg="1"/>
      <p:bldP spid="61" grpId="0"/>
      <p:bldP spid="65" grpId="0"/>
      <p:bldP spid="8" grpId="0" animBg="1"/>
      <p:bldP spid="13" grpId="0" animBg="1"/>
      <p:bldP spid="21" grpId="0" animBg="1"/>
      <p:bldP spid="22" grpId="0"/>
      <p:bldP spid="23" grpId="0" animBg="1"/>
      <p:bldP spid="29" grpId="0" animBg="1"/>
      <p:bldP spid="30" grpId="0"/>
      <p:bldP spid="39" grpId="0" animBg="1"/>
      <p:bldP spid="40" grpId="0" animBg="1"/>
      <p:bldP spid="41" grpId="0" animBg="1"/>
      <p:bldP spid="96" grpId="0" animBg="1"/>
      <p:bldP spid="99" grpId="0" animBg="1"/>
      <p:bldP spid="104" grpId="0" animBg="1"/>
      <p:bldP spid="37" grpId="0"/>
      <p:bldP spid="38" grpId="0"/>
      <p:bldP spid="56" grpId="0" animBg="1"/>
      <p:bldP spid="62" grpId="0" animBg="1"/>
      <p:bldP spid="74" grpId="0"/>
      <p:bldP spid="85" grpId="0" animBg="1"/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3|4.6|4.4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3|4.6|4.4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8|4.3|2.9|4.9|3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3.6|11.8|8"/>
</p:tagLst>
</file>

<file path=ppt/theme/theme1.xml><?xml version="1.0" encoding="utf-8"?>
<a:theme xmlns:a="http://schemas.openxmlformats.org/drawingml/2006/main" name="Office Theme">
  <a:themeElements>
    <a:clrScheme name="My Colors">
      <a:dk1>
        <a:srgbClr val="0E2841"/>
      </a:dk1>
      <a:lt1>
        <a:srgbClr val="FFFFFF"/>
      </a:lt1>
      <a:dk2>
        <a:srgbClr val="6B7180"/>
      </a:dk2>
      <a:lt2>
        <a:srgbClr val="EEF2F7"/>
      </a:lt2>
      <a:accent1>
        <a:srgbClr val="3C78D8"/>
      </a:accent1>
      <a:accent2>
        <a:srgbClr val="69A84F"/>
      </a:accent2>
      <a:accent3>
        <a:srgbClr val="E06666"/>
      </a:accent3>
      <a:accent4>
        <a:srgbClr val="E0982E"/>
      </a:accent4>
      <a:accent5>
        <a:srgbClr val="FFD279"/>
      </a:accent5>
      <a:accent6>
        <a:srgbClr val="8FB3EA"/>
      </a:accent6>
      <a:hlink>
        <a:srgbClr val="467886"/>
      </a:hlink>
      <a:folHlink>
        <a:srgbClr val="27457E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E79A29-D4E6-E846-BB00-5BFE8FF795B3}">
  <we:reference id="wa200010001" version="1.0.0.1" store="en-US" storeType="OMEX"/>
  <we:alternateReferences>
    <we:reference id="WA200010001" version="1.0.0.1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1447</Words>
  <Application>Microsoft Macintosh PowerPoint</Application>
  <PresentationFormat>Widescreen</PresentationFormat>
  <Paragraphs>441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Helvetica Neue</vt:lpstr>
      <vt:lpstr>Merriweather 18pt</vt:lpstr>
      <vt:lpstr>Wingdings</vt:lpstr>
      <vt:lpstr>Office Theme</vt:lpstr>
      <vt:lpstr>Loaded Dice: Solving the Non-Selection Problem  for Scalable Probabilistic RowHammer Defense</vt:lpstr>
      <vt:lpstr>The RowHammer Vulnerability  </vt:lpstr>
      <vt:lpstr>RowHammer: System-Wide Security &amp; Reliability Issue</vt:lpstr>
      <vt:lpstr>Per Row Activation Counting (PRAC)</vt:lpstr>
      <vt:lpstr>Limitations of PRAC: Costly Per-Row Counters</vt:lpstr>
      <vt:lpstr>MINT [MICRO’24]: In-DRAM Probabilistic Mitigation</vt:lpstr>
      <vt:lpstr>Limitations of MINT: Non-Selection Problem</vt:lpstr>
      <vt:lpstr>Key Observation: Aggressors Are Rare</vt:lpstr>
      <vt:lpstr>PrISM: Probabilistic Intersection-Based Sampling Mitigation</vt:lpstr>
      <vt:lpstr>PrISM: Implementation &amp; Operation</vt:lpstr>
      <vt:lpstr>Bounding PrISM’s Security: Circular-X-Rows</vt:lpstr>
      <vt:lpstr>Configuring PrISM for Target Thresholds</vt:lpstr>
      <vt:lpstr>PrISM: Performance Results</vt:lpstr>
      <vt:lpstr>More in the Paper</vt:lpstr>
      <vt:lpstr>Summary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Mitigations Backfire: Timing Channel Attacks and Defense for PRAC-Based RowHammer Mitigations</dc:title>
  <dc:creator>jhwoo36@student.ubc.ca</dc:creator>
  <cp:lastModifiedBy>Jeonghyun Woo</cp:lastModifiedBy>
  <cp:revision>3</cp:revision>
  <cp:lastPrinted>2026-06-16T05:02:40Z</cp:lastPrinted>
  <dcterms:created xsi:type="dcterms:W3CDTF">2025-02-24T07:35:05Z</dcterms:created>
  <dcterms:modified xsi:type="dcterms:W3CDTF">2026-07-03T04:46:59Z</dcterms:modified>
</cp:coreProperties>
</file>